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sldIdLst>
    <p:sldId id="256" r:id="rId3"/>
    <p:sldId id="267" r:id="rId4"/>
    <p:sldId id="257" r:id="rId5"/>
    <p:sldId id="258" r:id="rId6"/>
    <p:sldId id="266" r:id="rId7"/>
    <p:sldId id="265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529DA-4B7C-423F-81DB-6CFD5E3D0ADC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B4076-233A-4C9F-A8D2-C66FB98B7F76}">
      <dgm:prSet phldrT="[Text]"/>
      <dgm:spPr/>
      <dgm:t>
        <a:bodyPr/>
        <a:lstStyle/>
        <a:p>
          <a:endParaRPr lang="en-US" dirty="0"/>
        </a:p>
      </dgm:t>
    </dgm:pt>
    <dgm:pt modelId="{52609B08-20DA-4F0B-86A7-5DAA2617C4B7}" type="parTrans" cxnId="{9667A6C6-B80B-4EFF-8D95-56FE0623E458}">
      <dgm:prSet/>
      <dgm:spPr/>
      <dgm:t>
        <a:bodyPr/>
        <a:lstStyle/>
        <a:p>
          <a:endParaRPr lang="en-US"/>
        </a:p>
      </dgm:t>
    </dgm:pt>
    <dgm:pt modelId="{3F1F5BA9-3F6F-43E1-999C-B228902F6D1A}" type="sibTrans" cxnId="{9667A6C6-B80B-4EFF-8D95-56FE0623E458}">
      <dgm:prSet/>
      <dgm:spPr/>
      <dgm:t>
        <a:bodyPr/>
        <a:lstStyle/>
        <a:p>
          <a:endParaRPr lang="en-US"/>
        </a:p>
      </dgm:t>
    </dgm:pt>
    <dgm:pt modelId="{2D8BB8AD-33AD-4128-B80C-D3B16F343070}">
      <dgm:prSet phldrT="[Text]"/>
      <dgm:spPr/>
      <dgm:t>
        <a:bodyPr/>
        <a:lstStyle/>
        <a:p>
          <a:r>
            <a:rPr lang="en-US" dirty="0" smtClean="0"/>
            <a:t>    Human Rights Situation</a:t>
          </a:r>
          <a:endParaRPr lang="en-US" dirty="0"/>
        </a:p>
      </dgm:t>
    </dgm:pt>
    <dgm:pt modelId="{A8C1ADE9-730E-4582-92DA-79E305F42755}" type="parTrans" cxnId="{1A6757D2-537B-46DD-98F4-D63EDE2F7A6C}">
      <dgm:prSet/>
      <dgm:spPr/>
      <dgm:t>
        <a:bodyPr/>
        <a:lstStyle/>
        <a:p>
          <a:endParaRPr lang="en-US"/>
        </a:p>
      </dgm:t>
    </dgm:pt>
    <dgm:pt modelId="{BFAC7E68-3BAA-4A1A-A5F8-BA9E21528B48}" type="sibTrans" cxnId="{1A6757D2-537B-46DD-98F4-D63EDE2F7A6C}">
      <dgm:prSet/>
      <dgm:spPr/>
      <dgm:t>
        <a:bodyPr/>
        <a:lstStyle/>
        <a:p>
          <a:endParaRPr lang="en-US"/>
        </a:p>
      </dgm:t>
    </dgm:pt>
    <dgm:pt modelId="{9BA50D57-DBF6-49DF-B5B8-A55FDC6E415C}">
      <dgm:prSet phldrT="[Text]"/>
      <dgm:spPr/>
      <dgm:t>
        <a:bodyPr/>
        <a:lstStyle/>
        <a:p>
          <a:endParaRPr lang="en-US" dirty="0"/>
        </a:p>
      </dgm:t>
    </dgm:pt>
    <dgm:pt modelId="{1A2817E4-8B33-432D-9741-7F7065BBA7F7}" type="parTrans" cxnId="{D19D8516-5E7F-4A68-A45E-F93D7B27DE2F}">
      <dgm:prSet/>
      <dgm:spPr/>
      <dgm:t>
        <a:bodyPr/>
        <a:lstStyle/>
        <a:p>
          <a:endParaRPr lang="en-US"/>
        </a:p>
      </dgm:t>
    </dgm:pt>
    <dgm:pt modelId="{4E8B306A-1BBD-4D17-979C-630E919DFB88}" type="sibTrans" cxnId="{D19D8516-5E7F-4A68-A45E-F93D7B27DE2F}">
      <dgm:prSet/>
      <dgm:spPr/>
      <dgm:t>
        <a:bodyPr/>
        <a:lstStyle/>
        <a:p>
          <a:endParaRPr lang="en-US"/>
        </a:p>
      </dgm:t>
    </dgm:pt>
    <dgm:pt modelId="{A809E276-E84A-40E1-9F15-DD3DCA0005A3}">
      <dgm:prSet phldrT="[Text]"/>
      <dgm:spPr/>
      <dgm:t>
        <a:bodyPr/>
        <a:lstStyle/>
        <a:p>
          <a:r>
            <a:rPr lang="en-US" dirty="0" smtClean="0"/>
            <a:t>     The Forgotten Nation: Turkmens in Iraq</a:t>
          </a:r>
          <a:endParaRPr lang="en-US" dirty="0"/>
        </a:p>
      </dgm:t>
    </dgm:pt>
    <dgm:pt modelId="{DC3DB3CC-B237-4B06-9208-67E99C2DA484}" type="parTrans" cxnId="{A6913866-5825-4B67-9F82-62014A7F8897}">
      <dgm:prSet/>
      <dgm:spPr/>
      <dgm:t>
        <a:bodyPr/>
        <a:lstStyle/>
        <a:p>
          <a:endParaRPr lang="en-US"/>
        </a:p>
      </dgm:t>
    </dgm:pt>
    <dgm:pt modelId="{4944361B-628A-4532-B857-2CB763ED0A5B}" type="sibTrans" cxnId="{A6913866-5825-4B67-9F82-62014A7F8897}">
      <dgm:prSet/>
      <dgm:spPr/>
      <dgm:t>
        <a:bodyPr/>
        <a:lstStyle/>
        <a:p>
          <a:endParaRPr lang="en-US"/>
        </a:p>
      </dgm:t>
    </dgm:pt>
    <dgm:pt modelId="{DCE0648A-5572-4678-8E12-434EC9142EF1}">
      <dgm:prSet phldrT="[Text]"/>
      <dgm:spPr/>
      <dgm:t>
        <a:bodyPr/>
        <a:lstStyle/>
        <a:p>
          <a:endParaRPr lang="en-US" dirty="0"/>
        </a:p>
      </dgm:t>
    </dgm:pt>
    <dgm:pt modelId="{E3928BD4-5DE9-4583-9878-DFE840EB45A9}" type="parTrans" cxnId="{B8875740-868C-4808-8EAC-47C63A7B0653}">
      <dgm:prSet/>
      <dgm:spPr/>
      <dgm:t>
        <a:bodyPr/>
        <a:lstStyle/>
        <a:p>
          <a:endParaRPr lang="en-US"/>
        </a:p>
      </dgm:t>
    </dgm:pt>
    <dgm:pt modelId="{69EF6CC7-4CD1-402A-A691-8E12430B80E4}" type="sibTrans" cxnId="{B8875740-868C-4808-8EAC-47C63A7B0653}">
      <dgm:prSet/>
      <dgm:spPr/>
      <dgm:t>
        <a:bodyPr/>
        <a:lstStyle/>
        <a:p>
          <a:endParaRPr lang="en-US"/>
        </a:p>
      </dgm:t>
    </dgm:pt>
    <dgm:pt modelId="{AC0508E8-ED81-41D1-9578-1B6094830F8C}">
      <dgm:prSet phldrT="[Text]"/>
      <dgm:spPr/>
      <dgm:t>
        <a:bodyPr/>
        <a:lstStyle/>
        <a:p>
          <a:r>
            <a:rPr lang="en-US" dirty="0" smtClean="0"/>
            <a:t>   Confiscation of the land</a:t>
          </a:r>
          <a:endParaRPr lang="en-US" dirty="0"/>
        </a:p>
      </dgm:t>
    </dgm:pt>
    <dgm:pt modelId="{C759A673-0357-4FD1-865B-2D3CEFF9D514}" type="parTrans" cxnId="{1AB46BC7-6F8C-43FB-8AEA-079786100219}">
      <dgm:prSet/>
      <dgm:spPr/>
      <dgm:t>
        <a:bodyPr/>
        <a:lstStyle/>
        <a:p>
          <a:endParaRPr lang="en-US"/>
        </a:p>
      </dgm:t>
    </dgm:pt>
    <dgm:pt modelId="{B4A12B0D-88B8-461F-8D36-0FD44C31FD44}" type="sibTrans" cxnId="{1AB46BC7-6F8C-43FB-8AEA-079786100219}">
      <dgm:prSet/>
      <dgm:spPr/>
      <dgm:t>
        <a:bodyPr/>
        <a:lstStyle/>
        <a:p>
          <a:endParaRPr lang="en-US"/>
        </a:p>
      </dgm:t>
    </dgm:pt>
    <dgm:pt modelId="{5D519767-38B6-4309-9B2A-91B34DB28F57}">
      <dgm:prSet phldrT="[Text]"/>
      <dgm:spPr/>
      <dgm:t>
        <a:bodyPr/>
        <a:lstStyle/>
        <a:p>
          <a:r>
            <a:rPr lang="en-US" dirty="0" smtClean="0"/>
            <a:t>   Demographic changes </a:t>
          </a:r>
          <a:endParaRPr lang="en-US" dirty="0"/>
        </a:p>
      </dgm:t>
    </dgm:pt>
    <dgm:pt modelId="{B8EDB490-2AA3-422D-B112-0966FBB120FF}" type="parTrans" cxnId="{CB52C8EB-2B6A-4BBA-A58C-6F6BDB8B1A16}">
      <dgm:prSet/>
      <dgm:spPr/>
      <dgm:t>
        <a:bodyPr/>
        <a:lstStyle/>
        <a:p>
          <a:endParaRPr lang="en-US"/>
        </a:p>
      </dgm:t>
    </dgm:pt>
    <dgm:pt modelId="{4F314057-EB7B-428A-B5EC-E40680853983}" type="sibTrans" cxnId="{CB52C8EB-2B6A-4BBA-A58C-6F6BDB8B1A16}">
      <dgm:prSet/>
      <dgm:spPr/>
      <dgm:t>
        <a:bodyPr/>
        <a:lstStyle/>
        <a:p>
          <a:endParaRPr lang="en-US"/>
        </a:p>
      </dgm:t>
    </dgm:pt>
    <dgm:pt modelId="{F6D11D8F-FD1E-4479-96D4-06EA3B9FC1F8}">
      <dgm:prSet phldrT="[Text]"/>
      <dgm:spPr/>
      <dgm:t>
        <a:bodyPr/>
        <a:lstStyle/>
        <a:p>
          <a:r>
            <a:rPr lang="en-US" dirty="0" smtClean="0"/>
            <a:t>    The non-ruling Iraqi communities (minorities)</a:t>
          </a:r>
          <a:endParaRPr lang="en-US" dirty="0"/>
        </a:p>
      </dgm:t>
    </dgm:pt>
    <dgm:pt modelId="{AFF06382-7E90-4232-B7E8-4A75077CE92F}" type="parTrans" cxnId="{ADCB3C93-8916-404C-AFF7-F4ED510B5FEB}">
      <dgm:prSet/>
      <dgm:spPr/>
      <dgm:t>
        <a:bodyPr/>
        <a:lstStyle/>
        <a:p>
          <a:endParaRPr lang="en-US"/>
        </a:p>
      </dgm:t>
    </dgm:pt>
    <dgm:pt modelId="{9C33B548-F97D-44AD-95CD-CA76AE6ADC09}" type="sibTrans" cxnId="{ADCB3C93-8916-404C-AFF7-F4ED510B5FEB}">
      <dgm:prSet/>
      <dgm:spPr/>
      <dgm:t>
        <a:bodyPr/>
        <a:lstStyle/>
        <a:p>
          <a:endParaRPr lang="en-US"/>
        </a:p>
      </dgm:t>
    </dgm:pt>
    <dgm:pt modelId="{B308BFF2-F538-403B-8A02-DB8BDA6B2719}" type="pres">
      <dgm:prSet presAssocID="{1C7529DA-4B7C-423F-81DB-6CFD5E3D0AD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078F5-8F08-47E0-A4F8-94613BBABB9C}" type="pres">
      <dgm:prSet presAssocID="{3B4B4076-233A-4C9F-A8D2-C66FB98B7F76}" presName="circle1" presStyleLbl="node1" presStyleIdx="0" presStyleCnt="3"/>
      <dgm:spPr/>
      <dgm:t>
        <a:bodyPr/>
        <a:lstStyle/>
        <a:p>
          <a:endParaRPr lang="en-US"/>
        </a:p>
      </dgm:t>
    </dgm:pt>
    <dgm:pt modelId="{F5626BAC-AC5C-44F5-B21A-3195343B0134}" type="pres">
      <dgm:prSet presAssocID="{3B4B4076-233A-4C9F-A8D2-C66FB98B7F76}" presName="space" presStyleCnt="0"/>
      <dgm:spPr/>
      <dgm:t>
        <a:bodyPr/>
        <a:lstStyle/>
        <a:p>
          <a:endParaRPr lang="en-US"/>
        </a:p>
      </dgm:t>
    </dgm:pt>
    <dgm:pt modelId="{BD3BE9F0-0CAC-4157-9E46-0F0134B9F740}" type="pres">
      <dgm:prSet presAssocID="{3B4B4076-233A-4C9F-A8D2-C66FB98B7F76}" presName="rect1" presStyleLbl="alignAcc1" presStyleIdx="0" presStyleCnt="3"/>
      <dgm:spPr/>
      <dgm:t>
        <a:bodyPr/>
        <a:lstStyle/>
        <a:p>
          <a:endParaRPr lang="en-US"/>
        </a:p>
      </dgm:t>
    </dgm:pt>
    <dgm:pt modelId="{42D4A862-359B-44CF-8CA5-94211F5C18E7}" type="pres">
      <dgm:prSet presAssocID="{9BA50D57-DBF6-49DF-B5B8-A55FDC6E415C}" presName="vertSpace2" presStyleLbl="node1" presStyleIdx="0" presStyleCnt="3"/>
      <dgm:spPr/>
      <dgm:t>
        <a:bodyPr/>
        <a:lstStyle/>
        <a:p>
          <a:endParaRPr lang="en-US"/>
        </a:p>
      </dgm:t>
    </dgm:pt>
    <dgm:pt modelId="{CC0488D7-AB8B-4CB7-BE9B-5C470E029F54}" type="pres">
      <dgm:prSet presAssocID="{9BA50D57-DBF6-49DF-B5B8-A55FDC6E415C}" presName="circle2" presStyleLbl="node1" presStyleIdx="1" presStyleCnt="3"/>
      <dgm:spPr/>
      <dgm:t>
        <a:bodyPr/>
        <a:lstStyle/>
        <a:p>
          <a:endParaRPr lang="en-US"/>
        </a:p>
      </dgm:t>
    </dgm:pt>
    <dgm:pt modelId="{F2D11CBB-27D3-4C6C-B610-9E25E398FE2B}" type="pres">
      <dgm:prSet presAssocID="{9BA50D57-DBF6-49DF-B5B8-A55FDC6E415C}" presName="rect2" presStyleLbl="alignAcc1" presStyleIdx="1" presStyleCnt="3"/>
      <dgm:spPr/>
      <dgm:t>
        <a:bodyPr/>
        <a:lstStyle/>
        <a:p>
          <a:endParaRPr lang="en-US"/>
        </a:p>
      </dgm:t>
    </dgm:pt>
    <dgm:pt modelId="{6537C74C-157F-4BFC-9AA2-F847C60375F3}" type="pres">
      <dgm:prSet presAssocID="{DCE0648A-5572-4678-8E12-434EC9142EF1}" presName="vertSpace3" presStyleLbl="node1" presStyleIdx="1" presStyleCnt="3"/>
      <dgm:spPr/>
      <dgm:t>
        <a:bodyPr/>
        <a:lstStyle/>
        <a:p>
          <a:endParaRPr lang="en-US"/>
        </a:p>
      </dgm:t>
    </dgm:pt>
    <dgm:pt modelId="{65ACC6ED-26AD-412F-A0DE-EF20BC771EE5}" type="pres">
      <dgm:prSet presAssocID="{DCE0648A-5572-4678-8E12-434EC9142EF1}" presName="circle3" presStyleLbl="node1" presStyleIdx="2" presStyleCnt="3"/>
      <dgm:spPr/>
      <dgm:t>
        <a:bodyPr/>
        <a:lstStyle/>
        <a:p>
          <a:endParaRPr lang="en-US"/>
        </a:p>
      </dgm:t>
    </dgm:pt>
    <dgm:pt modelId="{5D617F1E-53C0-4096-832F-9EE948F88D6F}" type="pres">
      <dgm:prSet presAssocID="{DCE0648A-5572-4678-8E12-434EC9142EF1}" presName="rect3" presStyleLbl="alignAcc1" presStyleIdx="2" presStyleCnt="3"/>
      <dgm:spPr/>
      <dgm:t>
        <a:bodyPr/>
        <a:lstStyle/>
        <a:p>
          <a:endParaRPr lang="en-US"/>
        </a:p>
      </dgm:t>
    </dgm:pt>
    <dgm:pt modelId="{8F42F309-598E-4BB4-90F1-50E43FA524CC}" type="pres">
      <dgm:prSet presAssocID="{3B4B4076-233A-4C9F-A8D2-C66FB98B7F7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249F5-6A43-4677-858A-4209B274B459}" type="pres">
      <dgm:prSet presAssocID="{3B4B4076-233A-4C9F-A8D2-C66FB98B7F76}" presName="rect1ChTx" presStyleLbl="alignAcc1" presStyleIdx="2" presStyleCnt="3" custScaleX="196265" custLinFactNeighborX="-48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19803-8DC6-45F6-82DC-A32CC3A9CD7F}" type="pres">
      <dgm:prSet presAssocID="{9BA50D57-DBF6-49DF-B5B8-A55FDC6E415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3DE41-7537-4441-8B1C-5E8BE18ACA77}" type="pres">
      <dgm:prSet presAssocID="{9BA50D57-DBF6-49DF-B5B8-A55FDC6E415C}" presName="rect2ChTx" presStyleLbl="alignAcc1" presStyleIdx="2" presStyleCnt="3" custScaleX="198696" custLinFactNeighborX="-49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7FEF1-1639-4E5D-83AD-F0D9A362B7EA}" type="pres">
      <dgm:prSet presAssocID="{DCE0648A-5572-4678-8E12-434EC9142EF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D26A5-DBB8-4E90-9DA9-227A2AD5DEB3}" type="pres">
      <dgm:prSet presAssocID="{DCE0648A-5572-4678-8E12-434EC9142EF1}" presName="rect3ChTx" presStyleLbl="alignAcc1" presStyleIdx="2" presStyleCnt="3" custScaleX="195356" custLinFactNeighborX="-47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DBA4E4-4369-4FB3-9E00-A2F45469ABFD}" type="presOf" srcId="{9BA50D57-DBF6-49DF-B5B8-A55FDC6E415C}" destId="{F2D11CBB-27D3-4C6C-B610-9E25E398FE2B}" srcOrd="0" destOrd="0" presId="urn:microsoft.com/office/officeart/2005/8/layout/target3"/>
    <dgm:cxn modelId="{CB52C8EB-2B6A-4BBA-A58C-6F6BDB8B1A16}" srcId="{DCE0648A-5572-4678-8E12-434EC9142EF1}" destId="{5D519767-38B6-4309-9B2A-91B34DB28F57}" srcOrd="1" destOrd="0" parTransId="{B8EDB490-2AA3-422D-B112-0966FBB120FF}" sibTransId="{4F314057-EB7B-428A-B5EC-E40680853983}"/>
    <dgm:cxn modelId="{D19D8516-5E7F-4A68-A45E-F93D7B27DE2F}" srcId="{1C7529DA-4B7C-423F-81DB-6CFD5E3D0ADC}" destId="{9BA50D57-DBF6-49DF-B5B8-A55FDC6E415C}" srcOrd="1" destOrd="0" parTransId="{1A2817E4-8B33-432D-9741-7F7065BBA7F7}" sibTransId="{4E8B306A-1BBD-4D17-979C-630E919DFB88}"/>
    <dgm:cxn modelId="{56CC6B03-5AEB-4229-A733-D203A02F9938}" type="presOf" srcId="{A809E276-E84A-40E1-9F15-DD3DCA0005A3}" destId="{DBE3DE41-7537-4441-8B1C-5E8BE18ACA77}" srcOrd="0" destOrd="0" presId="urn:microsoft.com/office/officeart/2005/8/layout/target3"/>
    <dgm:cxn modelId="{3EB76E4B-967A-483D-B306-80ABCD3FAB86}" type="presOf" srcId="{2D8BB8AD-33AD-4128-B80C-D3B16F343070}" destId="{8C7249F5-6A43-4677-858A-4209B274B459}" srcOrd="0" destOrd="0" presId="urn:microsoft.com/office/officeart/2005/8/layout/target3"/>
    <dgm:cxn modelId="{ADCB3C93-8916-404C-AFF7-F4ED510B5FEB}" srcId="{3B4B4076-233A-4C9F-A8D2-C66FB98B7F76}" destId="{F6D11D8F-FD1E-4479-96D4-06EA3B9FC1F8}" srcOrd="1" destOrd="0" parTransId="{AFF06382-7E90-4232-B7E8-4A75077CE92F}" sibTransId="{9C33B548-F97D-44AD-95CD-CA76AE6ADC09}"/>
    <dgm:cxn modelId="{D1665C82-0C3B-496F-B54C-B61AC50256AC}" type="presOf" srcId="{F6D11D8F-FD1E-4479-96D4-06EA3B9FC1F8}" destId="{8C7249F5-6A43-4677-858A-4209B274B459}" srcOrd="0" destOrd="1" presId="urn:microsoft.com/office/officeart/2005/8/layout/target3"/>
    <dgm:cxn modelId="{A6913866-5825-4B67-9F82-62014A7F8897}" srcId="{9BA50D57-DBF6-49DF-B5B8-A55FDC6E415C}" destId="{A809E276-E84A-40E1-9F15-DD3DCA0005A3}" srcOrd="0" destOrd="0" parTransId="{DC3DB3CC-B237-4B06-9208-67E99C2DA484}" sibTransId="{4944361B-628A-4532-B857-2CB763ED0A5B}"/>
    <dgm:cxn modelId="{2F0EB6E7-AAE8-4304-A2B5-B5CA16564F51}" type="presOf" srcId="{1C7529DA-4B7C-423F-81DB-6CFD5E3D0ADC}" destId="{B308BFF2-F538-403B-8A02-DB8BDA6B2719}" srcOrd="0" destOrd="0" presId="urn:microsoft.com/office/officeart/2005/8/layout/target3"/>
    <dgm:cxn modelId="{5C584D83-0237-48FA-814D-B7D577DC7187}" type="presOf" srcId="{AC0508E8-ED81-41D1-9578-1B6094830F8C}" destId="{6C8D26A5-DBB8-4E90-9DA9-227A2AD5DEB3}" srcOrd="0" destOrd="0" presId="urn:microsoft.com/office/officeart/2005/8/layout/target3"/>
    <dgm:cxn modelId="{9667A6C6-B80B-4EFF-8D95-56FE0623E458}" srcId="{1C7529DA-4B7C-423F-81DB-6CFD5E3D0ADC}" destId="{3B4B4076-233A-4C9F-A8D2-C66FB98B7F76}" srcOrd="0" destOrd="0" parTransId="{52609B08-20DA-4F0B-86A7-5DAA2617C4B7}" sibTransId="{3F1F5BA9-3F6F-43E1-999C-B228902F6D1A}"/>
    <dgm:cxn modelId="{E7C55D17-4B4E-44FA-A69D-9AC9391CF2D1}" type="presOf" srcId="{DCE0648A-5572-4678-8E12-434EC9142EF1}" destId="{5D617F1E-53C0-4096-832F-9EE948F88D6F}" srcOrd="0" destOrd="0" presId="urn:microsoft.com/office/officeart/2005/8/layout/target3"/>
    <dgm:cxn modelId="{1AB46BC7-6F8C-43FB-8AEA-079786100219}" srcId="{DCE0648A-5572-4678-8E12-434EC9142EF1}" destId="{AC0508E8-ED81-41D1-9578-1B6094830F8C}" srcOrd="0" destOrd="0" parTransId="{C759A673-0357-4FD1-865B-2D3CEFF9D514}" sibTransId="{B4A12B0D-88B8-461F-8D36-0FD44C31FD44}"/>
    <dgm:cxn modelId="{1A6757D2-537B-46DD-98F4-D63EDE2F7A6C}" srcId="{3B4B4076-233A-4C9F-A8D2-C66FB98B7F76}" destId="{2D8BB8AD-33AD-4128-B80C-D3B16F343070}" srcOrd="0" destOrd="0" parTransId="{A8C1ADE9-730E-4582-92DA-79E305F42755}" sibTransId="{BFAC7E68-3BAA-4A1A-A5F8-BA9E21528B48}"/>
    <dgm:cxn modelId="{FAA1FE7F-2B05-401A-A5BC-CD1E04D814A4}" type="presOf" srcId="{3B4B4076-233A-4C9F-A8D2-C66FB98B7F76}" destId="{BD3BE9F0-0CAC-4157-9E46-0F0134B9F740}" srcOrd="0" destOrd="0" presId="urn:microsoft.com/office/officeart/2005/8/layout/target3"/>
    <dgm:cxn modelId="{7CC3E7B9-8BB5-4BE0-AAA9-1E02A1099C52}" type="presOf" srcId="{5D519767-38B6-4309-9B2A-91B34DB28F57}" destId="{6C8D26A5-DBB8-4E90-9DA9-227A2AD5DEB3}" srcOrd="0" destOrd="1" presId="urn:microsoft.com/office/officeart/2005/8/layout/target3"/>
    <dgm:cxn modelId="{437B4986-2559-43D3-A8F6-A8C0BD705F3E}" type="presOf" srcId="{9BA50D57-DBF6-49DF-B5B8-A55FDC6E415C}" destId="{46219803-8DC6-45F6-82DC-A32CC3A9CD7F}" srcOrd="1" destOrd="0" presId="urn:microsoft.com/office/officeart/2005/8/layout/target3"/>
    <dgm:cxn modelId="{B8875740-868C-4808-8EAC-47C63A7B0653}" srcId="{1C7529DA-4B7C-423F-81DB-6CFD5E3D0ADC}" destId="{DCE0648A-5572-4678-8E12-434EC9142EF1}" srcOrd="2" destOrd="0" parTransId="{E3928BD4-5DE9-4583-9878-DFE840EB45A9}" sibTransId="{69EF6CC7-4CD1-402A-A691-8E12430B80E4}"/>
    <dgm:cxn modelId="{B445F93E-257E-4AB3-86EC-0CC521F1E4D4}" type="presOf" srcId="{3B4B4076-233A-4C9F-A8D2-C66FB98B7F76}" destId="{8F42F309-598E-4BB4-90F1-50E43FA524CC}" srcOrd="1" destOrd="0" presId="urn:microsoft.com/office/officeart/2005/8/layout/target3"/>
    <dgm:cxn modelId="{50EEC347-EE6E-4B18-9F3F-56665B734891}" type="presOf" srcId="{DCE0648A-5572-4678-8E12-434EC9142EF1}" destId="{ABD7FEF1-1639-4E5D-83AD-F0D9A362B7EA}" srcOrd="1" destOrd="0" presId="urn:microsoft.com/office/officeart/2005/8/layout/target3"/>
    <dgm:cxn modelId="{8DFB696C-5055-4782-90F8-03358C15126D}" type="presParOf" srcId="{B308BFF2-F538-403B-8A02-DB8BDA6B2719}" destId="{F7B078F5-8F08-47E0-A4F8-94613BBABB9C}" srcOrd="0" destOrd="0" presId="urn:microsoft.com/office/officeart/2005/8/layout/target3"/>
    <dgm:cxn modelId="{FCE88188-B063-4A68-9B55-17F7E511117F}" type="presParOf" srcId="{B308BFF2-F538-403B-8A02-DB8BDA6B2719}" destId="{F5626BAC-AC5C-44F5-B21A-3195343B0134}" srcOrd="1" destOrd="0" presId="urn:microsoft.com/office/officeart/2005/8/layout/target3"/>
    <dgm:cxn modelId="{7A8AB378-EC26-4BF6-9B8F-E1DE79DF3001}" type="presParOf" srcId="{B308BFF2-F538-403B-8A02-DB8BDA6B2719}" destId="{BD3BE9F0-0CAC-4157-9E46-0F0134B9F740}" srcOrd="2" destOrd="0" presId="urn:microsoft.com/office/officeart/2005/8/layout/target3"/>
    <dgm:cxn modelId="{B8A5AD1E-C9F6-4729-A510-0D0B666211BE}" type="presParOf" srcId="{B308BFF2-F538-403B-8A02-DB8BDA6B2719}" destId="{42D4A862-359B-44CF-8CA5-94211F5C18E7}" srcOrd="3" destOrd="0" presId="urn:microsoft.com/office/officeart/2005/8/layout/target3"/>
    <dgm:cxn modelId="{504DC796-280B-45CA-BF7E-1706DA1414A6}" type="presParOf" srcId="{B308BFF2-F538-403B-8A02-DB8BDA6B2719}" destId="{CC0488D7-AB8B-4CB7-BE9B-5C470E029F54}" srcOrd="4" destOrd="0" presId="urn:microsoft.com/office/officeart/2005/8/layout/target3"/>
    <dgm:cxn modelId="{79CBB708-F9F5-4D75-8A27-6BE0BE296114}" type="presParOf" srcId="{B308BFF2-F538-403B-8A02-DB8BDA6B2719}" destId="{F2D11CBB-27D3-4C6C-B610-9E25E398FE2B}" srcOrd="5" destOrd="0" presId="urn:microsoft.com/office/officeart/2005/8/layout/target3"/>
    <dgm:cxn modelId="{6BDFFDEE-986F-4037-810D-4DCD509169AC}" type="presParOf" srcId="{B308BFF2-F538-403B-8A02-DB8BDA6B2719}" destId="{6537C74C-157F-4BFC-9AA2-F847C60375F3}" srcOrd="6" destOrd="0" presId="urn:microsoft.com/office/officeart/2005/8/layout/target3"/>
    <dgm:cxn modelId="{96849AAC-7020-4877-A52E-7B797DCFC472}" type="presParOf" srcId="{B308BFF2-F538-403B-8A02-DB8BDA6B2719}" destId="{65ACC6ED-26AD-412F-A0DE-EF20BC771EE5}" srcOrd="7" destOrd="0" presId="urn:microsoft.com/office/officeart/2005/8/layout/target3"/>
    <dgm:cxn modelId="{F40E30AD-3459-4E89-B94C-436094646F4E}" type="presParOf" srcId="{B308BFF2-F538-403B-8A02-DB8BDA6B2719}" destId="{5D617F1E-53C0-4096-832F-9EE948F88D6F}" srcOrd="8" destOrd="0" presId="urn:microsoft.com/office/officeart/2005/8/layout/target3"/>
    <dgm:cxn modelId="{5B3C15C9-C72F-4F36-BE20-03C0C1FE24C8}" type="presParOf" srcId="{B308BFF2-F538-403B-8A02-DB8BDA6B2719}" destId="{8F42F309-598E-4BB4-90F1-50E43FA524CC}" srcOrd="9" destOrd="0" presId="urn:microsoft.com/office/officeart/2005/8/layout/target3"/>
    <dgm:cxn modelId="{83E7725F-3CEA-48BF-A017-BB1B61320593}" type="presParOf" srcId="{B308BFF2-F538-403B-8A02-DB8BDA6B2719}" destId="{8C7249F5-6A43-4677-858A-4209B274B459}" srcOrd="10" destOrd="0" presId="urn:microsoft.com/office/officeart/2005/8/layout/target3"/>
    <dgm:cxn modelId="{0A7C9387-F9AC-4A2C-AFAD-8EE05817A1D5}" type="presParOf" srcId="{B308BFF2-F538-403B-8A02-DB8BDA6B2719}" destId="{46219803-8DC6-45F6-82DC-A32CC3A9CD7F}" srcOrd="11" destOrd="0" presId="urn:microsoft.com/office/officeart/2005/8/layout/target3"/>
    <dgm:cxn modelId="{B83FD63C-26F4-4CDF-A562-B9064196CE69}" type="presParOf" srcId="{B308BFF2-F538-403B-8A02-DB8BDA6B2719}" destId="{DBE3DE41-7537-4441-8B1C-5E8BE18ACA77}" srcOrd="12" destOrd="0" presId="urn:microsoft.com/office/officeart/2005/8/layout/target3"/>
    <dgm:cxn modelId="{DE2C657B-E9FE-462F-8385-2D0AFB71FD52}" type="presParOf" srcId="{B308BFF2-F538-403B-8A02-DB8BDA6B2719}" destId="{ABD7FEF1-1639-4E5D-83AD-F0D9A362B7EA}" srcOrd="13" destOrd="0" presId="urn:microsoft.com/office/officeart/2005/8/layout/target3"/>
    <dgm:cxn modelId="{C27A2883-4A0D-4BBF-AEED-FB84743FDCB3}" type="presParOf" srcId="{B308BFF2-F538-403B-8A02-DB8BDA6B2719}" destId="{6C8D26A5-DBB8-4E90-9DA9-227A2AD5DEB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078F5-8F08-47E0-A4F8-94613BBABB9C}">
      <dsp:nvSpPr>
        <dsp:cNvPr id="0" name=""/>
        <dsp:cNvSpPr/>
      </dsp:nvSpPr>
      <dsp:spPr>
        <a:xfrm>
          <a:off x="-568362" y="0"/>
          <a:ext cx="3505200" cy="35052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3BE9F0-0CAC-4157-9E46-0F0134B9F740}">
      <dsp:nvSpPr>
        <dsp:cNvPr id="0" name=""/>
        <dsp:cNvSpPr/>
      </dsp:nvSpPr>
      <dsp:spPr>
        <a:xfrm>
          <a:off x="1184237" y="0"/>
          <a:ext cx="4606977" cy="350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184237" y="0"/>
        <a:ext cx="2303488" cy="1051562"/>
      </dsp:txXfrm>
    </dsp:sp>
    <dsp:sp modelId="{CC0488D7-AB8B-4CB7-BE9B-5C470E029F54}">
      <dsp:nvSpPr>
        <dsp:cNvPr id="0" name=""/>
        <dsp:cNvSpPr/>
      </dsp:nvSpPr>
      <dsp:spPr>
        <a:xfrm>
          <a:off x="45048" y="1051562"/>
          <a:ext cx="2278377" cy="227837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D11CBB-27D3-4C6C-B610-9E25E398FE2B}">
      <dsp:nvSpPr>
        <dsp:cNvPr id="0" name=""/>
        <dsp:cNvSpPr/>
      </dsp:nvSpPr>
      <dsp:spPr>
        <a:xfrm>
          <a:off x="1184237" y="1051562"/>
          <a:ext cx="4606977" cy="2278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184237" y="1051562"/>
        <a:ext cx="2303488" cy="1051558"/>
      </dsp:txXfrm>
    </dsp:sp>
    <dsp:sp modelId="{65ACC6ED-26AD-412F-A0DE-EF20BC771EE5}">
      <dsp:nvSpPr>
        <dsp:cNvPr id="0" name=""/>
        <dsp:cNvSpPr/>
      </dsp:nvSpPr>
      <dsp:spPr>
        <a:xfrm>
          <a:off x="658457" y="2103121"/>
          <a:ext cx="1051558" cy="10515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617F1E-53C0-4096-832F-9EE948F88D6F}">
      <dsp:nvSpPr>
        <dsp:cNvPr id="0" name=""/>
        <dsp:cNvSpPr/>
      </dsp:nvSpPr>
      <dsp:spPr>
        <a:xfrm>
          <a:off x="1184237" y="2103121"/>
          <a:ext cx="4606977" cy="10515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184237" y="2103121"/>
        <a:ext cx="2303488" cy="1051558"/>
      </dsp:txXfrm>
    </dsp:sp>
    <dsp:sp modelId="{8C7249F5-6A43-4677-858A-4209B274B459}">
      <dsp:nvSpPr>
        <dsp:cNvPr id="0" name=""/>
        <dsp:cNvSpPr/>
      </dsp:nvSpPr>
      <dsp:spPr>
        <a:xfrm>
          <a:off x="1256255" y="0"/>
          <a:ext cx="4520941" cy="105156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  Human Rights Situation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  The non-ruling Iraqi communities (minorities)</a:t>
          </a:r>
          <a:endParaRPr lang="en-US" sz="1500" kern="1200" dirty="0"/>
        </a:p>
      </dsp:txBody>
      <dsp:txXfrm>
        <a:off x="1256255" y="0"/>
        <a:ext cx="4520941" cy="1051562"/>
      </dsp:txXfrm>
    </dsp:sp>
    <dsp:sp modelId="{DBE3DE41-7537-4441-8B1C-5E8BE18ACA77}">
      <dsp:nvSpPr>
        <dsp:cNvPr id="0" name=""/>
        <dsp:cNvSpPr/>
      </dsp:nvSpPr>
      <dsp:spPr>
        <a:xfrm>
          <a:off x="1214251" y="1051562"/>
          <a:ext cx="4576939" cy="105155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   The Forgotten Nation: Turkmens in Iraq</a:t>
          </a:r>
          <a:endParaRPr lang="en-US" sz="1500" kern="1200" dirty="0"/>
        </a:p>
      </dsp:txBody>
      <dsp:txXfrm>
        <a:off x="1214251" y="1051562"/>
        <a:ext cx="4576939" cy="1051558"/>
      </dsp:txXfrm>
    </dsp:sp>
    <dsp:sp modelId="{6C8D26A5-DBB8-4E90-9DA9-227A2AD5DEB3}">
      <dsp:nvSpPr>
        <dsp:cNvPr id="0" name=""/>
        <dsp:cNvSpPr/>
      </dsp:nvSpPr>
      <dsp:spPr>
        <a:xfrm>
          <a:off x="1295403" y="2103121"/>
          <a:ext cx="4500002" cy="105155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 Confiscation of the land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 Demographic changes </a:t>
          </a:r>
          <a:endParaRPr lang="en-US" sz="1500" kern="1200" dirty="0"/>
        </a:p>
      </dsp:txBody>
      <dsp:txXfrm>
        <a:off x="1295403" y="2103121"/>
        <a:ext cx="4500002" cy="1051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6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424112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confiscation of the land and demographic changes of the Iraqi Turkmen region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3240880"/>
            <a:ext cx="8062912" cy="216932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Sheth</a:t>
            </a:r>
            <a:r>
              <a:rPr lang="en-US" dirty="0" smtClean="0"/>
              <a:t> </a:t>
            </a:r>
            <a:r>
              <a:rPr lang="en-US" dirty="0" err="1" smtClean="0"/>
              <a:t>Jerjis</a:t>
            </a:r>
            <a:endParaRPr lang="en-US" dirty="0" smtClean="0"/>
          </a:p>
          <a:p>
            <a:r>
              <a:rPr lang="en-US" dirty="0" smtClean="0"/>
              <a:t>Chairman</a:t>
            </a:r>
          </a:p>
          <a:p>
            <a:r>
              <a:rPr lang="en-US" dirty="0" smtClean="0"/>
              <a:t>Iraqi Turkmen Human Rights Research Foundation</a:t>
            </a:r>
          </a:p>
          <a:p>
            <a:r>
              <a:rPr lang="en-US" dirty="0" smtClean="0"/>
              <a:t>June 06, 2013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86400"/>
            <a:ext cx="146190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18"/>
          <p:cNvSpPr txBox="1">
            <a:spLocks/>
          </p:cNvSpPr>
          <p:nvPr/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forgotten Nation: Turkmens in Iraq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2438400" y="0"/>
            <a:ext cx="4260056" cy="304800"/>
          </a:xfrm>
        </p:spPr>
        <p:txBody>
          <a:bodyPr/>
          <a:lstStyle/>
          <a:p>
            <a:pPr algn="ctr"/>
            <a:r>
              <a:rPr lang="en-US" sz="1200" dirty="0" smtClean="0"/>
              <a:t>East of </a:t>
            </a:r>
            <a:r>
              <a:rPr lang="en-US" sz="1200" dirty="0" err="1" smtClean="0"/>
              <a:t>Shorja</a:t>
            </a:r>
            <a:r>
              <a:rPr lang="en-US" sz="1200" dirty="0" smtClean="0"/>
              <a:t> neighborhood</a:t>
            </a:r>
          </a:p>
        </p:txBody>
      </p:sp>
      <p:sp>
        <p:nvSpPr>
          <p:cNvPr id="5" name="Footer Placeholder 13"/>
          <p:cNvSpPr txBox="1">
            <a:spLocks/>
          </p:cNvSpPr>
          <p:nvPr/>
        </p:nvSpPr>
        <p:spPr>
          <a:xfrm>
            <a:off x="1295400" y="228600"/>
            <a:ext cx="6553200" cy="3048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Satellite Map of Kerkuk province the Map of 2002 compared with the map of 2007 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91600" cy="629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9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2480072" y="1223169"/>
            <a:ext cx="4260056" cy="300831"/>
          </a:xfrm>
        </p:spPr>
        <p:txBody>
          <a:bodyPr/>
          <a:lstStyle/>
          <a:p>
            <a:pPr algn="ctr"/>
            <a:r>
              <a:rPr lang="en-US" sz="1200" dirty="0" smtClean="0"/>
              <a:t>From </a:t>
            </a:r>
            <a:r>
              <a:rPr lang="en-US" sz="1200" dirty="0" err="1" smtClean="0"/>
              <a:t>Panja</a:t>
            </a:r>
            <a:r>
              <a:rPr lang="en-US" sz="1200" dirty="0" smtClean="0"/>
              <a:t> Ali to Rahim Awa Neighborhood</a:t>
            </a:r>
          </a:p>
        </p:txBody>
      </p:sp>
      <p:sp>
        <p:nvSpPr>
          <p:cNvPr id="6" name="Footer Placeholder 13"/>
          <p:cNvSpPr txBox="1">
            <a:spLocks/>
          </p:cNvSpPr>
          <p:nvPr/>
        </p:nvSpPr>
        <p:spPr>
          <a:xfrm>
            <a:off x="1295400" y="2066925"/>
            <a:ext cx="6553200" cy="3048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Satellite Map of Kerkuk province the Map of 2002 compared with the map of 2007 </a:t>
            </a:r>
            <a:endParaRPr 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95600"/>
            <a:ext cx="9105900" cy="323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0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2133600" y="6309120"/>
            <a:ext cx="4800600" cy="300831"/>
          </a:xfrm>
        </p:spPr>
        <p:txBody>
          <a:bodyPr/>
          <a:lstStyle/>
          <a:p>
            <a:pPr algn="ctr"/>
            <a:r>
              <a:rPr lang="en-US" sz="1200" dirty="0" smtClean="0"/>
              <a:t>Yellow color points to the lands which were built by the Kurds 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886200" cy="63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13"/>
          <p:cNvSpPr txBox="1">
            <a:spLocks/>
          </p:cNvSpPr>
          <p:nvPr/>
        </p:nvSpPr>
        <p:spPr>
          <a:xfrm>
            <a:off x="1295400" y="6562725"/>
            <a:ext cx="6553200" cy="3048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Satellite Map of Kerkuk province the Map of 2002 compared with the map of 2007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99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09800" y="384969"/>
            <a:ext cx="4260056" cy="300831"/>
          </a:xfrm>
        </p:spPr>
        <p:txBody>
          <a:bodyPr/>
          <a:lstStyle/>
          <a:p>
            <a:pPr algn="ctr"/>
            <a:r>
              <a:rPr lang="en-US" sz="1200" dirty="0" smtClean="0"/>
              <a:t>23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session of the UNHRC / Side event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00064"/>
            <a:ext cx="8305800" cy="3157536"/>
          </a:xfrm>
        </p:spPr>
        <p:txBody>
          <a:bodyPr/>
          <a:lstStyle/>
          <a:p>
            <a:pPr algn="ctr"/>
            <a:r>
              <a:rPr lang="en-US" smtClean="0"/>
              <a:t>The </a:t>
            </a:r>
            <a:r>
              <a:rPr lang="en-US" smtClean="0"/>
              <a:t>Forgotten </a:t>
            </a:r>
            <a:r>
              <a:rPr lang="en-US" dirty="0" smtClean="0"/>
              <a:t>Nation:</a:t>
            </a:r>
            <a:br>
              <a:rPr lang="en-US" dirty="0" smtClean="0"/>
            </a:br>
            <a:r>
              <a:rPr lang="en-US" dirty="0" smtClean="0"/>
              <a:t>Turkmens in Iraq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3886200"/>
            <a:ext cx="3886200" cy="2286000"/>
          </a:xfrm>
        </p:spPr>
        <p:txBody>
          <a:bodyPr/>
          <a:lstStyle/>
          <a:p>
            <a:r>
              <a:rPr lang="en-US" dirty="0" smtClean="0"/>
              <a:t>June 6, 2013</a:t>
            </a:r>
          </a:p>
          <a:p>
            <a:r>
              <a:rPr lang="en-US" dirty="0" smtClean="0"/>
              <a:t>11.00 – 13.00</a:t>
            </a:r>
          </a:p>
          <a:p>
            <a:r>
              <a:rPr lang="en-US" dirty="0" err="1" smtClean="0"/>
              <a:t>Palais</a:t>
            </a:r>
            <a:r>
              <a:rPr lang="en-US" dirty="0" smtClean="0"/>
              <a:t> des Nation, Geneva </a:t>
            </a:r>
          </a:p>
          <a:p>
            <a:r>
              <a:rPr lang="en-US" dirty="0" smtClean="0"/>
              <a:t>Switzerland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00500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00500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8"/>
          <p:cNvSpPr txBox="1">
            <a:spLocks/>
          </p:cNvSpPr>
          <p:nvPr/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forgotten Nation: Turkmens in Iraq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770281"/>
              </p:ext>
            </p:extLst>
          </p:nvPr>
        </p:nvGraphicFramePr>
        <p:xfrm>
          <a:off x="1295400" y="1905000"/>
          <a:ext cx="6359577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6" name="Footer Placeholder 18"/>
          <p:cNvSpPr txBox="1">
            <a:spLocks/>
          </p:cNvSpPr>
          <p:nvPr/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forgotten Nation: Turkmens in Iraq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Introduction</a:t>
            </a:r>
            <a:endParaRPr lang="en-US" dirty="0"/>
          </a:p>
          <a:p>
            <a:r>
              <a:rPr lang="en-US" b="1" dirty="0"/>
              <a:t>Population</a:t>
            </a:r>
            <a:endParaRPr lang="en-US" dirty="0"/>
          </a:p>
          <a:p>
            <a:r>
              <a:rPr lang="en-US" b="1" dirty="0"/>
              <a:t>Geography </a:t>
            </a:r>
            <a:endParaRPr lang="en-US" dirty="0"/>
          </a:p>
          <a:p>
            <a:r>
              <a:rPr lang="en-US" b="1" dirty="0"/>
              <a:t>Natural resources</a:t>
            </a:r>
            <a:endParaRPr lang="en-US" dirty="0"/>
          </a:p>
          <a:p>
            <a:r>
              <a:rPr lang="en-US" b="1" dirty="0"/>
              <a:t>Confiscation of land</a:t>
            </a:r>
            <a:endParaRPr lang="en-US" dirty="0"/>
          </a:p>
          <a:p>
            <a:pPr lvl="1"/>
            <a:r>
              <a:rPr lang="en-US" b="1" dirty="0"/>
              <a:t>Ba’ath regime </a:t>
            </a:r>
            <a:r>
              <a:rPr lang="en-US" dirty="0"/>
              <a:t>(1968 – 2003) </a:t>
            </a:r>
          </a:p>
          <a:p>
            <a:pPr lvl="2"/>
            <a:r>
              <a:rPr lang="en-US" b="1" i="1" dirty="0"/>
              <a:t>Kerkuk province </a:t>
            </a:r>
            <a:endParaRPr lang="en-US" b="1" i="1" dirty="0" smtClean="0"/>
          </a:p>
          <a:p>
            <a:pPr lvl="2"/>
            <a:r>
              <a:rPr lang="en-US" b="1" i="1" dirty="0"/>
              <a:t>Other Turkmen </a:t>
            </a:r>
            <a:r>
              <a:rPr lang="en-US" b="1" i="1" dirty="0" smtClean="0"/>
              <a:t>regions</a:t>
            </a:r>
            <a:endParaRPr lang="en-US" dirty="0"/>
          </a:p>
          <a:p>
            <a:pPr lvl="1"/>
            <a:r>
              <a:rPr lang="en-US" b="1" dirty="0"/>
              <a:t>Kurdish authorities </a:t>
            </a:r>
            <a:r>
              <a:rPr lang="en-US" dirty="0"/>
              <a:t>(2003 – until now) </a:t>
            </a:r>
          </a:p>
          <a:p>
            <a:pPr lvl="2"/>
            <a:r>
              <a:rPr lang="en-US" b="1" i="1" dirty="0"/>
              <a:t>Kerkuk province </a:t>
            </a:r>
            <a:endParaRPr lang="en-US" b="1" i="1" dirty="0" smtClean="0"/>
          </a:p>
          <a:p>
            <a:pPr lvl="2"/>
            <a:r>
              <a:rPr lang="en-US" b="1" i="1" dirty="0"/>
              <a:t>Other Turkmen regions </a:t>
            </a:r>
            <a:endParaRPr lang="en-US" dirty="0"/>
          </a:p>
          <a:p>
            <a:r>
              <a:rPr lang="en-US" b="1" dirty="0"/>
              <a:t>Demographic changes </a:t>
            </a:r>
            <a:endParaRPr lang="en-US" dirty="0"/>
          </a:p>
          <a:p>
            <a:pPr lvl="1"/>
            <a:r>
              <a:rPr lang="en-US" b="1" dirty="0"/>
              <a:t>Ba’ath regime (</a:t>
            </a:r>
            <a:r>
              <a:rPr lang="en-US" dirty="0"/>
              <a:t>1968 – 2003</a:t>
            </a:r>
            <a:r>
              <a:rPr lang="en-US" b="1" dirty="0"/>
              <a:t>)</a:t>
            </a:r>
            <a:endParaRPr lang="en-US" dirty="0"/>
          </a:p>
          <a:p>
            <a:pPr lvl="2"/>
            <a:r>
              <a:rPr lang="en-US" b="1" i="1" dirty="0"/>
              <a:t>Kerkuk province</a:t>
            </a:r>
            <a:endParaRPr lang="en-US" dirty="0"/>
          </a:p>
          <a:p>
            <a:pPr lvl="2"/>
            <a:r>
              <a:rPr lang="en-US" b="1" i="1" dirty="0" smtClean="0"/>
              <a:t>Other </a:t>
            </a:r>
            <a:r>
              <a:rPr lang="en-US" b="1" i="1" dirty="0"/>
              <a:t>Turkmen regions</a:t>
            </a:r>
            <a:endParaRPr lang="en-US" dirty="0"/>
          </a:p>
          <a:p>
            <a:pPr lvl="1"/>
            <a:r>
              <a:rPr lang="en-US" b="1" dirty="0"/>
              <a:t>Kurdish authorities (</a:t>
            </a:r>
            <a:r>
              <a:rPr lang="en-US" dirty="0"/>
              <a:t>1968 – 2003</a:t>
            </a:r>
            <a:r>
              <a:rPr lang="en-US" b="1" dirty="0"/>
              <a:t>)</a:t>
            </a:r>
            <a:endParaRPr lang="en-US" dirty="0"/>
          </a:p>
          <a:p>
            <a:pPr lvl="2"/>
            <a:r>
              <a:rPr lang="en-US" b="1" i="1" dirty="0"/>
              <a:t>Kerkuk province</a:t>
            </a:r>
            <a:endParaRPr lang="en-US" dirty="0"/>
          </a:p>
          <a:p>
            <a:pPr lvl="2"/>
            <a:r>
              <a:rPr lang="en-US" b="1" i="1" dirty="0"/>
              <a:t>Other Turkmen regions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the presentation</a:t>
            </a:r>
            <a:endParaRPr lang="en-US" dirty="0"/>
          </a:p>
        </p:txBody>
      </p:sp>
      <p:sp>
        <p:nvSpPr>
          <p:cNvPr id="4" name="Footer Placeholder 18"/>
          <p:cNvSpPr txBox="1">
            <a:spLocks/>
          </p:cNvSpPr>
          <p:nvPr/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forgotten Nation: Turkmens in Iraq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1371600" y="6400800"/>
            <a:ext cx="6629400" cy="300831"/>
          </a:xfrm>
        </p:spPr>
        <p:txBody>
          <a:bodyPr/>
          <a:lstStyle/>
          <a:p>
            <a:r>
              <a:rPr lang="en-US" sz="1200" dirty="0"/>
              <a:t>Map 1, Ethnic distribution of the non-ruling communities (minorities) in the north of Iraq</a:t>
            </a:r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9"/>
            <a:ext cx="9144000" cy="631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1828800" y="5486400"/>
            <a:ext cx="5486400" cy="300831"/>
          </a:xfrm>
        </p:spPr>
        <p:txBody>
          <a:bodyPr/>
          <a:lstStyle/>
          <a:p>
            <a:pPr algn="ctr"/>
            <a:r>
              <a:rPr lang="en-US" sz="1200" dirty="0" smtClean="0"/>
              <a:t>Vertical lined region was detached from the Kerkuk province in 1976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304800"/>
            <a:ext cx="58959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4953000" y="2514600"/>
            <a:ext cx="38100" cy="18288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00600" y="2667000"/>
            <a:ext cx="38100" cy="14478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648200" y="3162300"/>
            <a:ext cx="19050" cy="7239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420538" y="6477000"/>
            <a:ext cx="4260056" cy="228600"/>
          </a:xfrm>
        </p:spPr>
        <p:txBody>
          <a:bodyPr/>
          <a:lstStyle/>
          <a:p>
            <a:pPr algn="ctr"/>
            <a:r>
              <a:rPr lang="en-US" sz="1200" dirty="0" smtClean="0"/>
              <a:t>Part of the eastern border of Kerkuk city</a:t>
            </a:r>
          </a:p>
        </p:txBody>
      </p:sp>
      <p:sp>
        <p:nvSpPr>
          <p:cNvPr id="4" name="Footer Placeholder 13"/>
          <p:cNvSpPr txBox="1">
            <a:spLocks/>
          </p:cNvSpPr>
          <p:nvPr/>
        </p:nvSpPr>
        <p:spPr>
          <a:xfrm>
            <a:off x="1295400" y="6553200"/>
            <a:ext cx="6553200" cy="3048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Satellite Map of Kerkuk province the Map of 2002 compared with the map of 2007 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6"/>
          <p:cNvSpPr txBox="1">
            <a:spLocks/>
          </p:cNvSpPr>
          <p:nvPr/>
        </p:nvSpPr>
        <p:spPr>
          <a:xfrm>
            <a:off x="2971800" y="1219200"/>
            <a:ext cx="3048000" cy="4572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Kerkuk second Army </a:t>
            </a:r>
            <a:r>
              <a:rPr lang="en-US" sz="1200" dirty="0" smtClean="0"/>
              <a:t>complexes</a:t>
            </a:r>
          </a:p>
          <a:p>
            <a:pPr algn="ctr"/>
            <a:r>
              <a:rPr lang="en-US" sz="1200" dirty="0" smtClean="0"/>
              <a:t>Surface </a:t>
            </a:r>
            <a:r>
              <a:rPr lang="en-US" sz="1200" dirty="0"/>
              <a:t>Area = 4.085.000 </a:t>
            </a:r>
            <a:r>
              <a:rPr lang="en-US" sz="1200" dirty="0" err="1" smtClean="0"/>
              <a:t>sqm</a:t>
            </a:r>
            <a:endParaRPr lang="en-US" sz="1200" dirty="0" smtClean="0"/>
          </a:p>
        </p:txBody>
      </p:sp>
      <p:sp>
        <p:nvSpPr>
          <p:cNvPr id="5" name="Footer Placeholder 13"/>
          <p:cNvSpPr txBox="1">
            <a:spLocks/>
          </p:cNvSpPr>
          <p:nvPr/>
        </p:nvSpPr>
        <p:spPr>
          <a:xfrm>
            <a:off x="1295400" y="2066925"/>
            <a:ext cx="6553200" cy="3048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Satellite Map of Kerkuk province the Map of 2002 compared with the map of 2007 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4241"/>
            <a:ext cx="9105900" cy="31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6"/>
          <p:cNvSpPr txBox="1">
            <a:spLocks/>
          </p:cNvSpPr>
          <p:nvPr/>
        </p:nvSpPr>
        <p:spPr>
          <a:xfrm>
            <a:off x="1752600" y="1143000"/>
            <a:ext cx="5562600" cy="5334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The region between </a:t>
            </a:r>
            <a:r>
              <a:rPr lang="en-US" sz="1200" dirty="0" err="1"/>
              <a:t>Musalla</a:t>
            </a:r>
            <a:r>
              <a:rPr lang="en-US" sz="1200" dirty="0"/>
              <a:t> and </a:t>
            </a:r>
            <a:r>
              <a:rPr lang="en-US" sz="1200" dirty="0" err="1"/>
              <a:t>Shorja</a:t>
            </a:r>
            <a:r>
              <a:rPr lang="en-US" sz="1200" dirty="0"/>
              <a:t> neighborhoods of Kerkuk </a:t>
            </a:r>
            <a:r>
              <a:rPr lang="en-US" sz="1200" dirty="0" smtClean="0"/>
              <a:t>city</a:t>
            </a:r>
          </a:p>
          <a:p>
            <a:pPr algn="ctr"/>
            <a:r>
              <a:rPr lang="en-US" sz="1200" dirty="0" smtClean="0"/>
              <a:t>Surface </a:t>
            </a:r>
            <a:r>
              <a:rPr lang="en-US" sz="1200" dirty="0"/>
              <a:t>Area = </a:t>
            </a:r>
            <a:r>
              <a:rPr lang="en-US" sz="1200" dirty="0" smtClean="0"/>
              <a:t>237.500 </a:t>
            </a:r>
            <a:r>
              <a:rPr lang="en-US" sz="1200" dirty="0" err="1" smtClean="0"/>
              <a:t>sqm</a:t>
            </a:r>
            <a:endParaRPr lang="en-US" sz="1200" dirty="0" smtClean="0"/>
          </a:p>
        </p:txBody>
      </p:sp>
      <p:sp>
        <p:nvSpPr>
          <p:cNvPr id="7" name="Footer Placeholder 13"/>
          <p:cNvSpPr txBox="1">
            <a:spLocks/>
          </p:cNvSpPr>
          <p:nvPr/>
        </p:nvSpPr>
        <p:spPr>
          <a:xfrm>
            <a:off x="1295400" y="2066925"/>
            <a:ext cx="6553200" cy="30480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Satellite Map of Kerkuk province the Map of 2002 compared with the map of 2007 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9829"/>
            <a:ext cx="9105900" cy="319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 proposal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F76E17-4C45-4ED6-B926-849D8EB4B3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Sales proposal presentation</Template>
  <TotalTime>0</TotalTime>
  <Words>354</Words>
  <Application>Microsoft Office PowerPoint</Application>
  <PresentationFormat>On-screen Show (4:3)</PresentationFormat>
  <Paragraphs>62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Sales proposal presentation</vt:lpstr>
      <vt:lpstr>Summary of confiscation of the land and demographic changes of the Iraqi Turkmen region</vt:lpstr>
      <vt:lpstr>The Forgotten Nation: Turkmens in Iraq</vt:lpstr>
      <vt:lpstr>Executive Summary</vt:lpstr>
      <vt:lpstr>Topics of the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2013-06-01T22:35:59Z</dcterms:created>
  <dcterms:modified xsi:type="dcterms:W3CDTF">2013-06-04T06:27:51Z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