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sldIdLst>
    <p:sldId id="256" r:id="rId3"/>
    <p:sldId id="267" r:id="rId4"/>
    <p:sldId id="257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529DA-4B7C-423F-81DB-6CFD5E3D0ADC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B4076-233A-4C9F-A8D2-C66FB98B7F76}">
      <dgm:prSet phldrT="[Text]"/>
      <dgm:spPr/>
      <dgm:t>
        <a:bodyPr/>
        <a:lstStyle/>
        <a:p>
          <a:endParaRPr lang="en-US" dirty="0"/>
        </a:p>
      </dgm:t>
    </dgm:pt>
    <dgm:pt modelId="{52609B08-20DA-4F0B-86A7-5DAA2617C4B7}" type="parTrans" cxnId="{9667A6C6-B80B-4EFF-8D95-56FE0623E458}">
      <dgm:prSet/>
      <dgm:spPr/>
      <dgm:t>
        <a:bodyPr/>
        <a:lstStyle/>
        <a:p>
          <a:endParaRPr lang="en-US"/>
        </a:p>
      </dgm:t>
    </dgm:pt>
    <dgm:pt modelId="{3F1F5BA9-3F6F-43E1-999C-B228902F6D1A}" type="sibTrans" cxnId="{9667A6C6-B80B-4EFF-8D95-56FE0623E458}">
      <dgm:prSet/>
      <dgm:spPr/>
      <dgm:t>
        <a:bodyPr/>
        <a:lstStyle/>
        <a:p>
          <a:endParaRPr lang="en-US"/>
        </a:p>
      </dgm:t>
    </dgm:pt>
    <dgm:pt modelId="{2D8BB8AD-33AD-4128-B80C-D3B16F343070}">
      <dgm:prSet phldrT="[Text]"/>
      <dgm:spPr/>
      <dgm:t>
        <a:bodyPr/>
        <a:lstStyle/>
        <a:p>
          <a:pPr>
            <a:tabLst>
              <a:tab pos="404813" algn="l"/>
            </a:tabLst>
          </a:pPr>
          <a:r>
            <a:rPr lang="en-US" dirty="0" smtClean="0"/>
            <a:t>    Hearing of the Delegation for Relations 	with Iraq</a:t>
          </a:r>
          <a:endParaRPr lang="en-US" dirty="0"/>
        </a:p>
      </dgm:t>
    </dgm:pt>
    <dgm:pt modelId="{A8C1ADE9-730E-4582-92DA-79E305F42755}" type="parTrans" cxnId="{1A6757D2-537B-46DD-98F4-D63EDE2F7A6C}">
      <dgm:prSet/>
      <dgm:spPr/>
      <dgm:t>
        <a:bodyPr/>
        <a:lstStyle/>
        <a:p>
          <a:endParaRPr lang="en-US"/>
        </a:p>
      </dgm:t>
    </dgm:pt>
    <dgm:pt modelId="{BFAC7E68-3BAA-4A1A-A5F8-BA9E21528B48}" type="sibTrans" cxnId="{1A6757D2-537B-46DD-98F4-D63EDE2F7A6C}">
      <dgm:prSet/>
      <dgm:spPr/>
      <dgm:t>
        <a:bodyPr/>
        <a:lstStyle/>
        <a:p>
          <a:endParaRPr lang="en-US"/>
        </a:p>
      </dgm:t>
    </dgm:pt>
    <dgm:pt modelId="{9BA50D57-DBF6-49DF-B5B8-A55FDC6E415C}">
      <dgm:prSet phldrT="[Text]"/>
      <dgm:spPr/>
      <dgm:t>
        <a:bodyPr/>
        <a:lstStyle/>
        <a:p>
          <a:endParaRPr lang="en-US" dirty="0"/>
        </a:p>
      </dgm:t>
    </dgm:pt>
    <dgm:pt modelId="{1A2817E4-8B33-432D-9741-7F7065BBA7F7}" type="parTrans" cxnId="{D19D8516-5E7F-4A68-A45E-F93D7B27DE2F}">
      <dgm:prSet/>
      <dgm:spPr/>
      <dgm:t>
        <a:bodyPr/>
        <a:lstStyle/>
        <a:p>
          <a:endParaRPr lang="en-US"/>
        </a:p>
      </dgm:t>
    </dgm:pt>
    <dgm:pt modelId="{4E8B306A-1BBD-4D17-979C-630E919DFB88}" type="sibTrans" cxnId="{D19D8516-5E7F-4A68-A45E-F93D7B27DE2F}">
      <dgm:prSet/>
      <dgm:spPr/>
      <dgm:t>
        <a:bodyPr/>
        <a:lstStyle/>
        <a:p>
          <a:endParaRPr lang="en-US"/>
        </a:p>
      </dgm:t>
    </dgm:pt>
    <dgm:pt modelId="{A809E276-E84A-40E1-9F15-DD3DCA0005A3}">
      <dgm:prSet phldrT="[Text]"/>
      <dgm:spPr/>
      <dgm:t>
        <a:bodyPr/>
        <a:lstStyle/>
        <a:p>
          <a:pPr>
            <a:tabLst>
              <a:tab pos="463550" algn="l"/>
            </a:tabLst>
          </a:pPr>
          <a:r>
            <a:rPr lang="en-US" dirty="0" smtClean="0"/>
            <a:t>	Situation of Ethnic and Religious 	Groups in Iraq</a:t>
          </a:r>
          <a:endParaRPr lang="en-US" dirty="0"/>
        </a:p>
      </dgm:t>
    </dgm:pt>
    <dgm:pt modelId="{DC3DB3CC-B237-4B06-9208-67E99C2DA484}" type="parTrans" cxnId="{A6913866-5825-4B67-9F82-62014A7F8897}">
      <dgm:prSet/>
      <dgm:spPr/>
      <dgm:t>
        <a:bodyPr/>
        <a:lstStyle/>
        <a:p>
          <a:endParaRPr lang="en-US"/>
        </a:p>
      </dgm:t>
    </dgm:pt>
    <dgm:pt modelId="{4944361B-628A-4532-B857-2CB763ED0A5B}" type="sibTrans" cxnId="{A6913866-5825-4B67-9F82-62014A7F8897}">
      <dgm:prSet/>
      <dgm:spPr/>
      <dgm:t>
        <a:bodyPr/>
        <a:lstStyle/>
        <a:p>
          <a:endParaRPr lang="en-US"/>
        </a:p>
      </dgm:t>
    </dgm:pt>
    <dgm:pt modelId="{A939E721-E2A0-4830-8380-190F006AD0F5}">
      <dgm:prSet phldrT="[Text]"/>
      <dgm:spPr/>
      <dgm:t>
        <a:bodyPr/>
        <a:lstStyle/>
        <a:p>
          <a:pPr>
            <a:tabLst/>
          </a:pPr>
          <a:r>
            <a:rPr lang="en-US" dirty="0" smtClean="0"/>
            <a:t>     </a:t>
          </a:r>
          <a:endParaRPr lang="en-US" dirty="0"/>
        </a:p>
      </dgm:t>
    </dgm:pt>
    <dgm:pt modelId="{0F32CEF2-4F16-4C6E-9D18-010C19375134}" type="parTrans" cxnId="{F4D40C68-201C-42E4-9AE8-A5592E66E2D6}">
      <dgm:prSet/>
      <dgm:spPr/>
      <dgm:t>
        <a:bodyPr/>
        <a:lstStyle/>
        <a:p>
          <a:endParaRPr lang="en-US"/>
        </a:p>
      </dgm:t>
    </dgm:pt>
    <dgm:pt modelId="{EE9951AD-08EB-40E4-87EF-D388F48B795C}" type="sibTrans" cxnId="{F4D40C68-201C-42E4-9AE8-A5592E66E2D6}">
      <dgm:prSet/>
      <dgm:spPr/>
      <dgm:t>
        <a:bodyPr/>
        <a:lstStyle/>
        <a:p>
          <a:endParaRPr lang="en-US"/>
        </a:p>
      </dgm:t>
    </dgm:pt>
    <dgm:pt modelId="{B308BFF2-F538-403B-8A02-DB8BDA6B2719}" type="pres">
      <dgm:prSet presAssocID="{1C7529DA-4B7C-423F-81DB-6CFD5E3D0A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078F5-8F08-47E0-A4F8-94613BBABB9C}" type="pres">
      <dgm:prSet presAssocID="{3B4B4076-233A-4C9F-A8D2-C66FB98B7F76}" presName="circle1" presStyleLbl="node1" presStyleIdx="0" presStyleCnt="3"/>
      <dgm:spPr/>
      <dgm:t>
        <a:bodyPr/>
        <a:lstStyle/>
        <a:p>
          <a:endParaRPr lang="en-US"/>
        </a:p>
      </dgm:t>
    </dgm:pt>
    <dgm:pt modelId="{F5626BAC-AC5C-44F5-B21A-3195343B0134}" type="pres">
      <dgm:prSet presAssocID="{3B4B4076-233A-4C9F-A8D2-C66FB98B7F76}" presName="space" presStyleCnt="0"/>
      <dgm:spPr/>
      <dgm:t>
        <a:bodyPr/>
        <a:lstStyle/>
        <a:p>
          <a:endParaRPr lang="en-US"/>
        </a:p>
      </dgm:t>
    </dgm:pt>
    <dgm:pt modelId="{BD3BE9F0-0CAC-4157-9E46-0F0134B9F740}" type="pres">
      <dgm:prSet presAssocID="{3B4B4076-233A-4C9F-A8D2-C66FB98B7F76}" presName="rect1" presStyleLbl="alignAcc1" presStyleIdx="0" presStyleCnt="3"/>
      <dgm:spPr/>
      <dgm:t>
        <a:bodyPr/>
        <a:lstStyle/>
        <a:p>
          <a:endParaRPr lang="en-US"/>
        </a:p>
      </dgm:t>
    </dgm:pt>
    <dgm:pt modelId="{42D4A862-359B-44CF-8CA5-94211F5C18E7}" type="pres">
      <dgm:prSet presAssocID="{9BA50D57-DBF6-49DF-B5B8-A55FDC6E415C}" presName="vertSpace2" presStyleLbl="node1" presStyleIdx="0" presStyleCnt="3"/>
      <dgm:spPr/>
      <dgm:t>
        <a:bodyPr/>
        <a:lstStyle/>
        <a:p>
          <a:endParaRPr lang="en-US"/>
        </a:p>
      </dgm:t>
    </dgm:pt>
    <dgm:pt modelId="{CC0488D7-AB8B-4CB7-BE9B-5C470E029F54}" type="pres">
      <dgm:prSet presAssocID="{9BA50D57-DBF6-49DF-B5B8-A55FDC6E415C}" presName="circle2" presStyleLbl="node1" presStyleIdx="1" presStyleCnt="3"/>
      <dgm:spPr/>
      <dgm:t>
        <a:bodyPr/>
        <a:lstStyle/>
        <a:p>
          <a:endParaRPr lang="en-US"/>
        </a:p>
      </dgm:t>
    </dgm:pt>
    <dgm:pt modelId="{F2D11CBB-27D3-4C6C-B610-9E25E398FE2B}" type="pres">
      <dgm:prSet presAssocID="{9BA50D57-DBF6-49DF-B5B8-A55FDC6E415C}" presName="rect2" presStyleLbl="alignAcc1" presStyleIdx="1" presStyleCnt="3"/>
      <dgm:spPr/>
      <dgm:t>
        <a:bodyPr/>
        <a:lstStyle/>
        <a:p>
          <a:endParaRPr lang="en-US"/>
        </a:p>
      </dgm:t>
    </dgm:pt>
    <dgm:pt modelId="{0C796655-B73E-4BB8-9C2E-E367C5C8802C}" type="pres">
      <dgm:prSet presAssocID="{A939E721-E2A0-4830-8380-190F006AD0F5}" presName="vertSpace3" presStyleLbl="node1" presStyleIdx="1" presStyleCnt="3"/>
      <dgm:spPr/>
    </dgm:pt>
    <dgm:pt modelId="{1ECE0497-5F01-4C8D-868A-79A026D4EAB5}" type="pres">
      <dgm:prSet presAssocID="{A939E721-E2A0-4830-8380-190F006AD0F5}" presName="circle3" presStyleLbl="node1" presStyleIdx="2" presStyleCnt="3"/>
      <dgm:spPr/>
    </dgm:pt>
    <dgm:pt modelId="{AAADF9F3-CF97-4B3A-9496-09B3B2799431}" type="pres">
      <dgm:prSet presAssocID="{A939E721-E2A0-4830-8380-190F006AD0F5}" presName="rect3" presStyleLbl="alignAcc1" presStyleIdx="2" presStyleCnt="3" custLinFactNeighborX="0" custLinFactNeighborY="18841"/>
      <dgm:spPr/>
      <dgm:t>
        <a:bodyPr/>
        <a:lstStyle/>
        <a:p>
          <a:endParaRPr lang="en-US"/>
        </a:p>
      </dgm:t>
    </dgm:pt>
    <dgm:pt modelId="{8F42F309-598E-4BB4-90F1-50E43FA524CC}" type="pres">
      <dgm:prSet presAssocID="{3B4B4076-233A-4C9F-A8D2-C66FB98B7F7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249F5-6A43-4677-858A-4209B274B459}" type="pres">
      <dgm:prSet presAssocID="{3B4B4076-233A-4C9F-A8D2-C66FB98B7F76}" presName="rect1ChTx" presStyleLbl="alignAcc1" presStyleIdx="2" presStyleCnt="3" custScaleX="196265" custLinFactNeighborX="-48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19803-8DC6-45F6-82DC-A32CC3A9CD7F}" type="pres">
      <dgm:prSet presAssocID="{9BA50D57-DBF6-49DF-B5B8-A55FDC6E415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3DE41-7537-4441-8B1C-5E8BE18ACA77}" type="pres">
      <dgm:prSet presAssocID="{9BA50D57-DBF6-49DF-B5B8-A55FDC6E415C}" presName="rect2ChTx" presStyleLbl="alignAcc1" presStyleIdx="2" presStyleCnt="3" custScaleX="198696" custLinFactNeighborX="-4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AD250-6D20-4F45-A9EB-662A407EFE1A}" type="pres">
      <dgm:prSet presAssocID="{A939E721-E2A0-4830-8380-190F006AD0F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47791-583E-48FF-A5BE-B11D95524F17}" type="pres">
      <dgm:prSet presAssocID="{A939E721-E2A0-4830-8380-190F006AD0F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0BDBA4E4-4369-4FB3-9E00-A2F45469ABFD}" type="presOf" srcId="{9BA50D57-DBF6-49DF-B5B8-A55FDC6E415C}" destId="{F2D11CBB-27D3-4C6C-B610-9E25E398FE2B}" srcOrd="0" destOrd="0" presId="urn:microsoft.com/office/officeart/2005/8/layout/target3"/>
    <dgm:cxn modelId="{D19D8516-5E7F-4A68-A45E-F93D7B27DE2F}" srcId="{1C7529DA-4B7C-423F-81DB-6CFD5E3D0ADC}" destId="{9BA50D57-DBF6-49DF-B5B8-A55FDC6E415C}" srcOrd="1" destOrd="0" parTransId="{1A2817E4-8B33-432D-9741-7F7065BBA7F7}" sibTransId="{4E8B306A-1BBD-4D17-979C-630E919DFB88}"/>
    <dgm:cxn modelId="{56CC6B03-5AEB-4229-A733-D203A02F9938}" type="presOf" srcId="{A809E276-E84A-40E1-9F15-DD3DCA0005A3}" destId="{DBE3DE41-7537-4441-8B1C-5E8BE18ACA77}" srcOrd="0" destOrd="0" presId="urn:microsoft.com/office/officeart/2005/8/layout/target3"/>
    <dgm:cxn modelId="{3EB76E4B-967A-483D-B306-80ABCD3FAB86}" type="presOf" srcId="{2D8BB8AD-33AD-4128-B80C-D3B16F343070}" destId="{8C7249F5-6A43-4677-858A-4209B274B459}" srcOrd="0" destOrd="0" presId="urn:microsoft.com/office/officeart/2005/8/layout/target3"/>
    <dgm:cxn modelId="{62306D56-A2FF-4F31-995F-1D1FDDDF105F}" type="presOf" srcId="{A939E721-E2A0-4830-8380-190F006AD0F5}" destId="{E5DAD250-6D20-4F45-A9EB-662A407EFE1A}" srcOrd="1" destOrd="0" presId="urn:microsoft.com/office/officeart/2005/8/layout/target3"/>
    <dgm:cxn modelId="{F4D40C68-201C-42E4-9AE8-A5592E66E2D6}" srcId="{1C7529DA-4B7C-423F-81DB-6CFD5E3D0ADC}" destId="{A939E721-E2A0-4830-8380-190F006AD0F5}" srcOrd="2" destOrd="0" parTransId="{0F32CEF2-4F16-4C6E-9D18-010C19375134}" sibTransId="{EE9951AD-08EB-40E4-87EF-D388F48B795C}"/>
    <dgm:cxn modelId="{A6913866-5825-4B67-9F82-62014A7F8897}" srcId="{9BA50D57-DBF6-49DF-B5B8-A55FDC6E415C}" destId="{A809E276-E84A-40E1-9F15-DD3DCA0005A3}" srcOrd="0" destOrd="0" parTransId="{DC3DB3CC-B237-4B06-9208-67E99C2DA484}" sibTransId="{4944361B-628A-4532-B857-2CB763ED0A5B}"/>
    <dgm:cxn modelId="{2F0EB6E7-AAE8-4304-A2B5-B5CA16564F51}" type="presOf" srcId="{1C7529DA-4B7C-423F-81DB-6CFD5E3D0ADC}" destId="{B308BFF2-F538-403B-8A02-DB8BDA6B2719}" srcOrd="0" destOrd="0" presId="urn:microsoft.com/office/officeart/2005/8/layout/target3"/>
    <dgm:cxn modelId="{9667A6C6-B80B-4EFF-8D95-56FE0623E458}" srcId="{1C7529DA-4B7C-423F-81DB-6CFD5E3D0ADC}" destId="{3B4B4076-233A-4C9F-A8D2-C66FB98B7F76}" srcOrd="0" destOrd="0" parTransId="{52609B08-20DA-4F0B-86A7-5DAA2617C4B7}" sibTransId="{3F1F5BA9-3F6F-43E1-999C-B228902F6D1A}"/>
    <dgm:cxn modelId="{1A6757D2-537B-46DD-98F4-D63EDE2F7A6C}" srcId="{3B4B4076-233A-4C9F-A8D2-C66FB98B7F76}" destId="{2D8BB8AD-33AD-4128-B80C-D3B16F343070}" srcOrd="0" destOrd="0" parTransId="{A8C1ADE9-730E-4582-92DA-79E305F42755}" sibTransId="{BFAC7E68-3BAA-4A1A-A5F8-BA9E21528B48}"/>
    <dgm:cxn modelId="{FAA1FE7F-2B05-401A-A5BC-CD1E04D814A4}" type="presOf" srcId="{3B4B4076-233A-4C9F-A8D2-C66FB98B7F76}" destId="{BD3BE9F0-0CAC-4157-9E46-0F0134B9F740}" srcOrd="0" destOrd="0" presId="urn:microsoft.com/office/officeart/2005/8/layout/target3"/>
    <dgm:cxn modelId="{259DE091-1F61-4194-AA40-C691B4365B58}" type="presOf" srcId="{A939E721-E2A0-4830-8380-190F006AD0F5}" destId="{AAADF9F3-CF97-4B3A-9496-09B3B2799431}" srcOrd="0" destOrd="0" presId="urn:microsoft.com/office/officeart/2005/8/layout/target3"/>
    <dgm:cxn modelId="{437B4986-2559-43D3-A8F6-A8C0BD705F3E}" type="presOf" srcId="{9BA50D57-DBF6-49DF-B5B8-A55FDC6E415C}" destId="{46219803-8DC6-45F6-82DC-A32CC3A9CD7F}" srcOrd="1" destOrd="0" presId="urn:microsoft.com/office/officeart/2005/8/layout/target3"/>
    <dgm:cxn modelId="{B445F93E-257E-4AB3-86EC-0CC521F1E4D4}" type="presOf" srcId="{3B4B4076-233A-4C9F-A8D2-C66FB98B7F76}" destId="{8F42F309-598E-4BB4-90F1-50E43FA524CC}" srcOrd="1" destOrd="0" presId="urn:microsoft.com/office/officeart/2005/8/layout/target3"/>
    <dgm:cxn modelId="{8DFB696C-5055-4782-90F8-03358C15126D}" type="presParOf" srcId="{B308BFF2-F538-403B-8A02-DB8BDA6B2719}" destId="{F7B078F5-8F08-47E0-A4F8-94613BBABB9C}" srcOrd="0" destOrd="0" presId="urn:microsoft.com/office/officeart/2005/8/layout/target3"/>
    <dgm:cxn modelId="{FCE88188-B063-4A68-9B55-17F7E511117F}" type="presParOf" srcId="{B308BFF2-F538-403B-8A02-DB8BDA6B2719}" destId="{F5626BAC-AC5C-44F5-B21A-3195343B0134}" srcOrd="1" destOrd="0" presId="urn:microsoft.com/office/officeart/2005/8/layout/target3"/>
    <dgm:cxn modelId="{7A8AB378-EC26-4BF6-9B8F-E1DE79DF3001}" type="presParOf" srcId="{B308BFF2-F538-403B-8A02-DB8BDA6B2719}" destId="{BD3BE9F0-0CAC-4157-9E46-0F0134B9F740}" srcOrd="2" destOrd="0" presId="urn:microsoft.com/office/officeart/2005/8/layout/target3"/>
    <dgm:cxn modelId="{B8A5AD1E-C9F6-4729-A510-0D0B666211BE}" type="presParOf" srcId="{B308BFF2-F538-403B-8A02-DB8BDA6B2719}" destId="{42D4A862-359B-44CF-8CA5-94211F5C18E7}" srcOrd="3" destOrd="0" presId="urn:microsoft.com/office/officeart/2005/8/layout/target3"/>
    <dgm:cxn modelId="{504DC796-280B-45CA-BF7E-1706DA1414A6}" type="presParOf" srcId="{B308BFF2-F538-403B-8A02-DB8BDA6B2719}" destId="{CC0488D7-AB8B-4CB7-BE9B-5C470E029F54}" srcOrd="4" destOrd="0" presId="urn:microsoft.com/office/officeart/2005/8/layout/target3"/>
    <dgm:cxn modelId="{79CBB708-F9F5-4D75-8A27-6BE0BE296114}" type="presParOf" srcId="{B308BFF2-F538-403B-8A02-DB8BDA6B2719}" destId="{F2D11CBB-27D3-4C6C-B610-9E25E398FE2B}" srcOrd="5" destOrd="0" presId="urn:microsoft.com/office/officeart/2005/8/layout/target3"/>
    <dgm:cxn modelId="{6511F335-8A53-403E-A954-8C15FA523058}" type="presParOf" srcId="{B308BFF2-F538-403B-8A02-DB8BDA6B2719}" destId="{0C796655-B73E-4BB8-9C2E-E367C5C8802C}" srcOrd="6" destOrd="0" presId="urn:microsoft.com/office/officeart/2005/8/layout/target3"/>
    <dgm:cxn modelId="{EE591A62-1846-4FB5-9268-9F90FA8AA87A}" type="presParOf" srcId="{B308BFF2-F538-403B-8A02-DB8BDA6B2719}" destId="{1ECE0497-5F01-4C8D-868A-79A026D4EAB5}" srcOrd="7" destOrd="0" presId="urn:microsoft.com/office/officeart/2005/8/layout/target3"/>
    <dgm:cxn modelId="{69A938D2-32F6-4AE8-9395-5252BA7F39EF}" type="presParOf" srcId="{B308BFF2-F538-403B-8A02-DB8BDA6B2719}" destId="{AAADF9F3-CF97-4B3A-9496-09B3B2799431}" srcOrd="8" destOrd="0" presId="urn:microsoft.com/office/officeart/2005/8/layout/target3"/>
    <dgm:cxn modelId="{5B3C15C9-C72F-4F36-BE20-03C0C1FE24C8}" type="presParOf" srcId="{B308BFF2-F538-403B-8A02-DB8BDA6B2719}" destId="{8F42F309-598E-4BB4-90F1-50E43FA524CC}" srcOrd="9" destOrd="0" presId="urn:microsoft.com/office/officeart/2005/8/layout/target3"/>
    <dgm:cxn modelId="{83E7725F-3CEA-48BF-A017-BB1B61320593}" type="presParOf" srcId="{B308BFF2-F538-403B-8A02-DB8BDA6B2719}" destId="{8C7249F5-6A43-4677-858A-4209B274B459}" srcOrd="10" destOrd="0" presId="urn:microsoft.com/office/officeart/2005/8/layout/target3"/>
    <dgm:cxn modelId="{0A7C9387-F9AC-4A2C-AFAD-8EE05817A1D5}" type="presParOf" srcId="{B308BFF2-F538-403B-8A02-DB8BDA6B2719}" destId="{46219803-8DC6-45F6-82DC-A32CC3A9CD7F}" srcOrd="11" destOrd="0" presId="urn:microsoft.com/office/officeart/2005/8/layout/target3"/>
    <dgm:cxn modelId="{B83FD63C-26F4-4CDF-A562-B9064196CE69}" type="presParOf" srcId="{B308BFF2-F538-403B-8A02-DB8BDA6B2719}" destId="{DBE3DE41-7537-4441-8B1C-5E8BE18ACA77}" srcOrd="12" destOrd="0" presId="urn:microsoft.com/office/officeart/2005/8/layout/target3"/>
    <dgm:cxn modelId="{C9085A59-A4D2-4DD5-9F97-A86A64AE34BA}" type="presParOf" srcId="{B308BFF2-F538-403B-8A02-DB8BDA6B2719}" destId="{E5DAD250-6D20-4F45-A9EB-662A407EFE1A}" srcOrd="13" destOrd="0" presId="urn:microsoft.com/office/officeart/2005/8/layout/target3"/>
    <dgm:cxn modelId="{4C6D3BDA-231C-42A9-A2BC-219915255EB9}" type="presParOf" srcId="{B308BFF2-F538-403B-8A02-DB8BDA6B2719}" destId="{68A47791-583E-48FF-A5BE-B11D95524F1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078F5-8F08-47E0-A4F8-94613BBABB9C}">
      <dsp:nvSpPr>
        <dsp:cNvPr id="0" name=""/>
        <dsp:cNvSpPr/>
      </dsp:nvSpPr>
      <dsp:spPr>
        <a:xfrm>
          <a:off x="-568362" y="0"/>
          <a:ext cx="3505200" cy="3505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BE9F0-0CAC-4157-9E46-0F0134B9F740}">
      <dsp:nvSpPr>
        <dsp:cNvPr id="0" name=""/>
        <dsp:cNvSpPr/>
      </dsp:nvSpPr>
      <dsp:spPr>
        <a:xfrm>
          <a:off x="1184237" y="0"/>
          <a:ext cx="4606977" cy="350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184237" y="0"/>
        <a:ext cx="2303488" cy="1051562"/>
      </dsp:txXfrm>
    </dsp:sp>
    <dsp:sp modelId="{CC0488D7-AB8B-4CB7-BE9B-5C470E029F54}">
      <dsp:nvSpPr>
        <dsp:cNvPr id="0" name=""/>
        <dsp:cNvSpPr/>
      </dsp:nvSpPr>
      <dsp:spPr>
        <a:xfrm>
          <a:off x="45048" y="1051562"/>
          <a:ext cx="2278377" cy="22783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D11CBB-27D3-4C6C-B610-9E25E398FE2B}">
      <dsp:nvSpPr>
        <dsp:cNvPr id="0" name=""/>
        <dsp:cNvSpPr/>
      </dsp:nvSpPr>
      <dsp:spPr>
        <a:xfrm>
          <a:off x="1184237" y="1051562"/>
          <a:ext cx="4606977" cy="2278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184237" y="1051562"/>
        <a:ext cx="2303488" cy="1051558"/>
      </dsp:txXfrm>
    </dsp:sp>
    <dsp:sp modelId="{1ECE0497-5F01-4C8D-868A-79A026D4EAB5}">
      <dsp:nvSpPr>
        <dsp:cNvPr id="0" name=""/>
        <dsp:cNvSpPr/>
      </dsp:nvSpPr>
      <dsp:spPr>
        <a:xfrm>
          <a:off x="658457" y="2103121"/>
          <a:ext cx="1051558" cy="10515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DF9F3-CF97-4B3A-9496-09B3B2799431}">
      <dsp:nvSpPr>
        <dsp:cNvPr id="0" name=""/>
        <dsp:cNvSpPr/>
      </dsp:nvSpPr>
      <dsp:spPr>
        <a:xfrm>
          <a:off x="1184237" y="2301245"/>
          <a:ext cx="4606977" cy="1051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4800" kern="1200" dirty="0" smtClean="0"/>
            <a:t>     </a:t>
          </a:r>
          <a:endParaRPr lang="en-US" sz="4800" kern="1200" dirty="0"/>
        </a:p>
      </dsp:txBody>
      <dsp:txXfrm>
        <a:off x="1184237" y="2301245"/>
        <a:ext cx="2303488" cy="1051558"/>
      </dsp:txXfrm>
    </dsp:sp>
    <dsp:sp modelId="{8C7249F5-6A43-4677-858A-4209B274B459}">
      <dsp:nvSpPr>
        <dsp:cNvPr id="0" name=""/>
        <dsp:cNvSpPr/>
      </dsp:nvSpPr>
      <dsp:spPr>
        <a:xfrm>
          <a:off x="1256255" y="0"/>
          <a:ext cx="4520941" cy="10515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04813" algn="l"/>
            </a:tabLst>
          </a:pPr>
          <a:r>
            <a:rPr lang="en-US" sz="1600" kern="1200" dirty="0" smtClean="0"/>
            <a:t>    Hearing of the Delegation for Relations 	with Iraq</a:t>
          </a:r>
          <a:endParaRPr lang="en-US" sz="1600" kern="1200" dirty="0"/>
        </a:p>
      </dsp:txBody>
      <dsp:txXfrm>
        <a:off x="1256255" y="0"/>
        <a:ext cx="4520941" cy="1051562"/>
      </dsp:txXfrm>
    </dsp:sp>
    <dsp:sp modelId="{DBE3DE41-7537-4441-8B1C-5E8BE18ACA77}">
      <dsp:nvSpPr>
        <dsp:cNvPr id="0" name=""/>
        <dsp:cNvSpPr/>
      </dsp:nvSpPr>
      <dsp:spPr>
        <a:xfrm>
          <a:off x="1214251" y="1051562"/>
          <a:ext cx="4576939" cy="105155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63550" algn="l"/>
            </a:tabLst>
          </a:pPr>
          <a:r>
            <a:rPr lang="en-US" sz="1600" kern="1200" dirty="0" smtClean="0"/>
            <a:t>	Situation of Ethnic and Religious 	Groups in Iraq</a:t>
          </a:r>
          <a:endParaRPr lang="en-US" sz="1600" kern="1200" dirty="0"/>
        </a:p>
      </dsp:txBody>
      <dsp:txXfrm>
        <a:off x="1214251" y="1051562"/>
        <a:ext cx="4576939" cy="1051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6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8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2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8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424112"/>
          </a:xfrm>
        </p:spPr>
        <p:txBody>
          <a:bodyPr>
            <a:normAutofit/>
          </a:bodyPr>
          <a:lstStyle/>
          <a:p>
            <a:r>
              <a:rPr lang="en-US" dirty="0" smtClean="0"/>
              <a:t>The Present Situation of the Iraqi Turkmen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3240880"/>
            <a:ext cx="8062912" cy="216932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Sheth</a:t>
            </a:r>
            <a:r>
              <a:rPr lang="en-US" dirty="0" smtClean="0"/>
              <a:t> </a:t>
            </a:r>
            <a:r>
              <a:rPr lang="en-US" dirty="0" err="1" smtClean="0"/>
              <a:t>Jerjis</a:t>
            </a:r>
            <a:endParaRPr lang="en-US" dirty="0" smtClean="0"/>
          </a:p>
          <a:p>
            <a:r>
              <a:rPr lang="en-US" dirty="0" smtClean="0"/>
              <a:t>Chairman</a:t>
            </a:r>
          </a:p>
          <a:p>
            <a:r>
              <a:rPr lang="en-US" dirty="0" smtClean="0"/>
              <a:t>Iraqi Turkmen Human Rights Research Foundation</a:t>
            </a:r>
          </a:p>
          <a:p>
            <a:r>
              <a:rPr lang="en-US" dirty="0" smtClean="0"/>
              <a:t>June 20,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14619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8"/>
          <p:cNvSpPr txBox="1">
            <a:spLocks/>
          </p:cNvSpPr>
          <p:nvPr/>
        </p:nvSpPr>
        <p:spPr>
          <a:xfrm>
            <a:off x="457200" y="6172200"/>
            <a:ext cx="4419600" cy="4953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Hearing of the Delegation for Relations with </a:t>
            </a:r>
            <a:r>
              <a:rPr lang="en-US" dirty="0" smtClean="0"/>
              <a:t>Iraq, The European parliament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2480072" y="1223169"/>
            <a:ext cx="4260056" cy="300831"/>
          </a:xfrm>
        </p:spPr>
        <p:txBody>
          <a:bodyPr/>
          <a:lstStyle/>
          <a:p>
            <a:pPr algn="ctr"/>
            <a:r>
              <a:rPr lang="en-US" sz="1200" dirty="0" smtClean="0"/>
              <a:t>From </a:t>
            </a:r>
            <a:r>
              <a:rPr lang="en-US" sz="1200" dirty="0" err="1" smtClean="0"/>
              <a:t>Panja</a:t>
            </a:r>
            <a:r>
              <a:rPr lang="en-US" sz="1200" dirty="0" smtClean="0"/>
              <a:t> Ali to Rahim Awa Neighborhood</a:t>
            </a:r>
          </a:p>
        </p:txBody>
      </p:sp>
      <p:sp>
        <p:nvSpPr>
          <p:cNvPr id="6" name="Footer Placeholder 13"/>
          <p:cNvSpPr txBox="1">
            <a:spLocks/>
          </p:cNvSpPr>
          <p:nvPr/>
        </p:nvSpPr>
        <p:spPr>
          <a:xfrm>
            <a:off x="1295400" y="2066925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95600"/>
            <a:ext cx="9105900" cy="32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0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886200" cy="63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/>
        </p:nvSpPr>
        <p:spPr>
          <a:xfrm>
            <a:off x="2000250" y="6323882"/>
            <a:ext cx="5067300" cy="300355"/>
          </a:xfrm>
          <a:prstGeom prst="rect">
            <a:avLst/>
          </a:prstGeom>
        </p:spPr>
        <p:txBody>
          <a:bodyPr vert="horz" wrap="square" anchor="b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2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Yellow colour points to the lands which were built by between 2002 and 2007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99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1"/>
            <a:ext cx="86106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Hearing of the </a:t>
            </a:r>
            <a:r>
              <a:rPr lang="en-US" sz="2000" b="1" dirty="0">
                <a:solidFill>
                  <a:srgbClr val="002060"/>
                </a:solidFill>
              </a:rPr>
              <a:t>Delegation for Relations with </a:t>
            </a:r>
            <a:r>
              <a:rPr lang="en-US" sz="2000" b="1" dirty="0" smtClean="0">
                <a:solidFill>
                  <a:srgbClr val="002060"/>
                </a:solidFill>
              </a:rPr>
              <a:t>Iraq</a:t>
            </a:r>
            <a:r>
              <a:rPr lang="en-US" sz="2000" b="1" dirty="0">
                <a:solidFill>
                  <a:srgbClr val="002060"/>
                </a:solidFill>
              </a:rPr>
              <a:t>, the European parliament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3886200"/>
            <a:ext cx="38862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June 20, 2013</a:t>
            </a:r>
          </a:p>
          <a:p>
            <a:r>
              <a:rPr lang="en-US" dirty="0" smtClean="0"/>
              <a:t>09.15 – 11.15</a:t>
            </a:r>
          </a:p>
          <a:p>
            <a:r>
              <a:rPr lang="en-US" dirty="0"/>
              <a:t>Room ASP A5E-2, </a:t>
            </a:r>
            <a:endParaRPr lang="en-US" dirty="0" smtClean="0"/>
          </a:p>
          <a:p>
            <a:r>
              <a:rPr lang="en-US" dirty="0" err="1" smtClean="0"/>
              <a:t>Altiero</a:t>
            </a:r>
            <a:r>
              <a:rPr lang="en-US" dirty="0" smtClean="0"/>
              <a:t> </a:t>
            </a:r>
            <a:r>
              <a:rPr lang="en-US" dirty="0" err="1"/>
              <a:t>Spinelli</a:t>
            </a:r>
            <a:r>
              <a:rPr lang="en-US" dirty="0"/>
              <a:t> </a:t>
            </a:r>
            <a:r>
              <a:rPr lang="en-US" dirty="0" err="1"/>
              <a:t>buildingEuropean</a:t>
            </a:r>
            <a:r>
              <a:rPr lang="en-US" dirty="0"/>
              <a:t> Parliament, </a:t>
            </a:r>
            <a:r>
              <a:rPr lang="en-US" dirty="0" smtClean="0"/>
              <a:t>Brussels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00064"/>
            <a:ext cx="8305800" cy="3157536"/>
          </a:xfrm>
        </p:spPr>
        <p:txBody>
          <a:bodyPr/>
          <a:lstStyle/>
          <a:p>
            <a:pPr algn="ctr"/>
            <a:r>
              <a:rPr lang="en-US"/>
              <a:t>the </a:t>
            </a:r>
            <a:r>
              <a:rPr lang="en-US" smtClean="0"/>
              <a:t>Situation </a:t>
            </a:r>
            <a:r>
              <a:rPr lang="en-US" dirty="0"/>
              <a:t>of Ethnic Minorities and Religious Groups in </a:t>
            </a:r>
            <a:r>
              <a:rPr lang="en-US" dirty="0" smtClean="0"/>
              <a:t>Iraq</a:t>
            </a:r>
            <a:endParaRPr lang="en-US" dirty="0"/>
          </a:p>
        </p:txBody>
      </p:sp>
      <p:sp>
        <p:nvSpPr>
          <p:cNvPr id="6" name="Footer Placeholder 18"/>
          <p:cNvSpPr txBox="1">
            <a:spLocks/>
          </p:cNvSpPr>
          <p:nvPr/>
        </p:nvSpPr>
        <p:spPr>
          <a:xfrm>
            <a:off x="457200" y="6172200"/>
            <a:ext cx="4419600" cy="4953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Hearing of the Delegation for Relations with </a:t>
            </a:r>
            <a:r>
              <a:rPr lang="en-US" dirty="0" smtClean="0"/>
              <a:t>Iraq, the European parliament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998561"/>
              </p:ext>
            </p:extLst>
          </p:nvPr>
        </p:nvGraphicFramePr>
        <p:xfrm>
          <a:off x="1295400" y="1905000"/>
          <a:ext cx="6359577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14600" y="3429000"/>
            <a:ext cx="8005939" cy="1737358"/>
            <a:chOff x="-2214749" y="1051562"/>
            <a:chExt cx="8005939" cy="1737358"/>
          </a:xfrm>
        </p:grpSpPr>
        <p:sp>
          <p:nvSpPr>
            <p:cNvPr id="7" name="Rectangle 6"/>
            <p:cNvSpPr/>
            <p:nvPr/>
          </p:nvSpPr>
          <p:spPr>
            <a:xfrm>
              <a:off x="1214251" y="1051562"/>
              <a:ext cx="4576939" cy="105155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-2214749" y="1737362"/>
              <a:ext cx="4572000" cy="10515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347663" lvl="0" indent="-347663">
                <a:buFont typeface="Arial" pitchFamily="34" charset="0"/>
                <a:buChar char="•"/>
                <a:tabLst/>
              </a:pPr>
              <a:r>
                <a:rPr lang="en-US" sz="2100" dirty="0" smtClean="0"/>
                <a:t>The </a:t>
              </a:r>
              <a:r>
                <a:rPr lang="en-US" sz="2100" dirty="0"/>
                <a:t>Situation of the Iraqi </a:t>
              </a:r>
              <a:r>
                <a:rPr lang="en-US" sz="2100" dirty="0" smtClean="0"/>
                <a:t>  Turkmen</a:t>
              </a:r>
              <a:endParaRPr lang="en-US" sz="2100" dirty="0"/>
            </a:p>
          </p:txBody>
        </p:sp>
      </p:grpSp>
      <p:sp>
        <p:nvSpPr>
          <p:cNvPr id="9" name="Footer Placeholder 18"/>
          <p:cNvSpPr txBox="1">
            <a:spLocks/>
          </p:cNvSpPr>
          <p:nvPr/>
        </p:nvSpPr>
        <p:spPr>
          <a:xfrm>
            <a:off x="457200" y="6172200"/>
            <a:ext cx="4419600" cy="4953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Hearing of the Delegation for Relations with </a:t>
            </a:r>
            <a:r>
              <a:rPr lang="en-US" dirty="0" smtClean="0"/>
              <a:t>Iraq, the European parliament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Introduction</a:t>
            </a:r>
          </a:p>
          <a:p>
            <a:r>
              <a:rPr lang="en-US" dirty="0">
                <a:latin typeface="Calibri" panose="020F0502020204030204" pitchFamily="34" charset="0"/>
              </a:rPr>
              <a:t>Population</a:t>
            </a:r>
          </a:p>
          <a:p>
            <a:r>
              <a:rPr lang="en-US" dirty="0">
                <a:latin typeface="Calibri" panose="020F0502020204030204" pitchFamily="34" charset="0"/>
              </a:rPr>
              <a:t>Geography </a:t>
            </a:r>
          </a:p>
          <a:p>
            <a:r>
              <a:rPr lang="en-US" dirty="0">
                <a:latin typeface="Calibri" panose="020F0502020204030204" pitchFamily="34" charset="0"/>
              </a:rPr>
              <a:t>Natural </a:t>
            </a:r>
            <a:r>
              <a:rPr lang="en-US" dirty="0" smtClean="0">
                <a:latin typeface="Calibri" panose="020F0502020204030204" pitchFamily="34" charset="0"/>
              </a:rPr>
              <a:t>resources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Exposure to attacks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Kurdification of Turkmen region</a:t>
            </a:r>
          </a:p>
          <a:p>
            <a:r>
              <a:rPr lang="en-US" dirty="0">
                <a:latin typeface="Calibri" panose="020F0502020204030204" pitchFamily="34" charset="0"/>
              </a:rPr>
              <a:t>Confiscated Turkmen lands</a:t>
            </a:r>
          </a:p>
          <a:p>
            <a:r>
              <a:rPr lang="en-US" dirty="0">
                <a:latin typeface="Calibri" panose="020F0502020204030204" pitchFamily="34" charset="0"/>
              </a:rPr>
              <a:t>Marginalization in the administration</a:t>
            </a:r>
          </a:p>
          <a:p>
            <a:r>
              <a:rPr lang="en-US" dirty="0">
                <a:latin typeface="Calibri" panose="020F0502020204030204" pitchFamily="34" charset="0"/>
              </a:rPr>
              <a:t>Others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Helplessness of the Turkmen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the presentation</a:t>
            </a:r>
            <a:endParaRPr lang="en-US" dirty="0"/>
          </a:p>
        </p:txBody>
      </p:sp>
      <p:sp>
        <p:nvSpPr>
          <p:cNvPr id="5" name="Footer Placeholder 18"/>
          <p:cNvSpPr txBox="1">
            <a:spLocks/>
          </p:cNvSpPr>
          <p:nvPr/>
        </p:nvSpPr>
        <p:spPr>
          <a:xfrm>
            <a:off x="457200" y="6172200"/>
            <a:ext cx="4419600" cy="49530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Hearing of the Delegation for Relations with </a:t>
            </a:r>
            <a:r>
              <a:rPr lang="en-US" dirty="0" smtClean="0"/>
              <a:t>Iraq, the European parliament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10610"/>
            <a:ext cx="65448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1371600" y="6096000"/>
            <a:ext cx="3272400" cy="605631"/>
          </a:xfrm>
        </p:spPr>
        <p:txBody>
          <a:bodyPr/>
          <a:lstStyle/>
          <a:p>
            <a:pPr algn="l"/>
            <a:r>
              <a:rPr lang="en-US" sz="1200" dirty="0"/>
              <a:t>Map 1, Ethnic distribution of </a:t>
            </a:r>
            <a:endParaRPr lang="en-US" sz="1200" dirty="0" smtClean="0"/>
          </a:p>
          <a:p>
            <a:pPr algn="l"/>
            <a:r>
              <a:rPr lang="en-US" sz="1200" dirty="0" smtClean="0"/>
              <a:t>the </a:t>
            </a:r>
            <a:r>
              <a:rPr lang="en-US" sz="1200" dirty="0"/>
              <a:t>non-ruling communities (minorities</a:t>
            </a:r>
            <a:r>
              <a:rPr lang="en-US" sz="1200" dirty="0" smtClean="0"/>
              <a:t>)</a:t>
            </a:r>
          </a:p>
          <a:p>
            <a:pPr algn="l"/>
            <a:r>
              <a:rPr lang="en-US" sz="1200" dirty="0" smtClean="0"/>
              <a:t> </a:t>
            </a:r>
            <a:r>
              <a:rPr lang="en-US" sz="1200" dirty="0"/>
              <a:t>in the north of Iraq</a:t>
            </a:r>
          </a:p>
        </p:txBody>
      </p:sp>
    </p:spTree>
    <p:extLst>
      <p:ext uri="{BB962C8B-B14F-4D97-AF65-F5344CB8AC3E}">
        <p14:creationId xmlns:p14="http://schemas.microsoft.com/office/powerpoint/2010/main" val="692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420538" y="6477000"/>
            <a:ext cx="4260056" cy="228600"/>
          </a:xfrm>
        </p:spPr>
        <p:txBody>
          <a:bodyPr/>
          <a:lstStyle/>
          <a:p>
            <a:pPr algn="ctr"/>
            <a:r>
              <a:rPr lang="en-US" sz="1200" dirty="0" smtClean="0"/>
              <a:t>Part of the eastern border of Kerkuk city</a:t>
            </a:r>
          </a:p>
        </p:txBody>
      </p:sp>
      <p:sp>
        <p:nvSpPr>
          <p:cNvPr id="4" name="Footer Placeholder 13"/>
          <p:cNvSpPr txBox="1">
            <a:spLocks/>
          </p:cNvSpPr>
          <p:nvPr/>
        </p:nvSpPr>
        <p:spPr>
          <a:xfrm>
            <a:off x="1295400" y="6553200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6"/>
          <p:cNvSpPr txBox="1">
            <a:spLocks/>
          </p:cNvSpPr>
          <p:nvPr/>
        </p:nvSpPr>
        <p:spPr>
          <a:xfrm>
            <a:off x="2971800" y="1219200"/>
            <a:ext cx="30480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Kerkuk second Army </a:t>
            </a:r>
            <a:r>
              <a:rPr lang="en-US" sz="1200" dirty="0" smtClean="0"/>
              <a:t>complexes</a:t>
            </a:r>
          </a:p>
          <a:p>
            <a:pPr algn="ctr"/>
            <a:r>
              <a:rPr lang="en-US" sz="1200" dirty="0" smtClean="0"/>
              <a:t>Surface </a:t>
            </a:r>
            <a:r>
              <a:rPr lang="en-US" sz="1200" dirty="0"/>
              <a:t>Area = 4.085.000 </a:t>
            </a:r>
            <a:r>
              <a:rPr lang="en-US" sz="1200" dirty="0" err="1" smtClean="0"/>
              <a:t>sqm</a:t>
            </a:r>
            <a:endParaRPr lang="en-US" sz="1200" dirty="0" smtClean="0"/>
          </a:p>
        </p:txBody>
      </p:sp>
      <p:sp>
        <p:nvSpPr>
          <p:cNvPr id="5" name="Footer Placeholder 13"/>
          <p:cNvSpPr txBox="1">
            <a:spLocks/>
          </p:cNvSpPr>
          <p:nvPr/>
        </p:nvSpPr>
        <p:spPr>
          <a:xfrm>
            <a:off x="1295400" y="2066925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241"/>
            <a:ext cx="9105900" cy="31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6"/>
          <p:cNvSpPr txBox="1">
            <a:spLocks/>
          </p:cNvSpPr>
          <p:nvPr/>
        </p:nvSpPr>
        <p:spPr>
          <a:xfrm>
            <a:off x="1752600" y="1143000"/>
            <a:ext cx="5562600" cy="5334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The region between </a:t>
            </a:r>
            <a:r>
              <a:rPr lang="en-US" sz="1200" dirty="0" err="1"/>
              <a:t>Musalla</a:t>
            </a:r>
            <a:r>
              <a:rPr lang="en-US" sz="1200" dirty="0"/>
              <a:t> and </a:t>
            </a:r>
            <a:r>
              <a:rPr lang="en-US" sz="1200" dirty="0" err="1"/>
              <a:t>Shorja</a:t>
            </a:r>
            <a:r>
              <a:rPr lang="en-US" sz="1200" dirty="0"/>
              <a:t> neighborhoods of Kerkuk </a:t>
            </a:r>
            <a:r>
              <a:rPr lang="en-US" sz="1200" dirty="0" smtClean="0"/>
              <a:t>city</a:t>
            </a:r>
          </a:p>
          <a:p>
            <a:pPr algn="ctr"/>
            <a:r>
              <a:rPr lang="en-US" sz="1200" dirty="0" smtClean="0"/>
              <a:t>Surface </a:t>
            </a:r>
            <a:r>
              <a:rPr lang="en-US" sz="1200" dirty="0"/>
              <a:t>Area = </a:t>
            </a:r>
            <a:r>
              <a:rPr lang="en-US" sz="1200" dirty="0" smtClean="0"/>
              <a:t>237.500 </a:t>
            </a:r>
            <a:r>
              <a:rPr lang="en-US" sz="1200" dirty="0" err="1" smtClean="0"/>
              <a:t>sqm</a:t>
            </a:r>
            <a:endParaRPr lang="en-US" sz="1200" dirty="0" smtClean="0"/>
          </a:p>
        </p:txBody>
      </p:sp>
      <p:sp>
        <p:nvSpPr>
          <p:cNvPr id="7" name="Footer Placeholder 13"/>
          <p:cNvSpPr txBox="1">
            <a:spLocks/>
          </p:cNvSpPr>
          <p:nvPr/>
        </p:nvSpPr>
        <p:spPr>
          <a:xfrm>
            <a:off x="1295400" y="2066925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9829"/>
            <a:ext cx="9105900" cy="319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2438400" y="0"/>
            <a:ext cx="4260056" cy="304800"/>
          </a:xfrm>
        </p:spPr>
        <p:txBody>
          <a:bodyPr/>
          <a:lstStyle/>
          <a:p>
            <a:pPr algn="ctr"/>
            <a:r>
              <a:rPr lang="en-US" sz="1200" dirty="0" smtClean="0"/>
              <a:t>East of </a:t>
            </a:r>
            <a:r>
              <a:rPr lang="en-US" sz="1200" dirty="0" err="1" smtClean="0"/>
              <a:t>Shorja</a:t>
            </a:r>
            <a:r>
              <a:rPr lang="en-US" sz="1200" dirty="0" smtClean="0"/>
              <a:t> neighborhood</a:t>
            </a:r>
          </a:p>
        </p:txBody>
      </p:sp>
      <p:sp>
        <p:nvSpPr>
          <p:cNvPr id="5" name="Footer Placeholder 13"/>
          <p:cNvSpPr txBox="1">
            <a:spLocks/>
          </p:cNvSpPr>
          <p:nvPr/>
        </p:nvSpPr>
        <p:spPr>
          <a:xfrm>
            <a:off x="1295400" y="228600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91600" cy="62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proposal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F76E17-4C45-4ED6-B926-849D8EB4B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 proposal presentation</Template>
  <TotalTime>0</TotalTime>
  <Words>310</Words>
  <Application>Microsoft Office PowerPoint</Application>
  <PresentationFormat>On-screen Show (4:3)</PresentationFormat>
  <Paragraphs>54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Sales proposal presentation</vt:lpstr>
      <vt:lpstr>The Present Situation of the Iraqi Turkmen</vt:lpstr>
      <vt:lpstr>the Situation of Ethnic Minorities and Religious Groups in Iraq</vt:lpstr>
      <vt:lpstr>Executive Summary</vt:lpstr>
      <vt:lpstr>Topics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2013-06-01T22:35:59Z</dcterms:created>
  <dcterms:modified xsi:type="dcterms:W3CDTF">2013-06-22T06:30:27Z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